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x="18288000" cy="10287000"/>
  <p:notesSz cx="6858000" cy="9144000"/>
  <p:embeddedFontLst>
    <p:embeddedFont>
      <p:font typeface="Comic Sans Bold" charset="1" panose="03000902030302020204"/>
      <p:regular r:id="rId67"/>
    </p:embeddedFont>
    <p:embeddedFont>
      <p:font typeface="Arimo" charset="1" panose="020B0604020202020204"/>
      <p:regular r:id="rId68"/>
    </p:embeddedFont>
    <p:embeddedFont>
      <p:font typeface="Open Sans Bold" charset="1" panose="020B0806030504020204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://exploit.education/protostar/format-zero/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cs155.stanford.edu/papers/formatstring-1.2.pdf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1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31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34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Relationship Id="rId4" Target="../media/image36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7.png" Type="http://schemas.openxmlformats.org/officeDocument/2006/relationships/image"/><Relationship Id="rId4" Target="../media/image38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9.png" Type="http://schemas.openxmlformats.org/officeDocument/2006/relationships/image"/><Relationship Id="rId4" Target="../media/image40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png" Type="http://schemas.openxmlformats.org/officeDocument/2006/relationships/image"/><Relationship Id="rId4" Target="../media/image42.jpe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44.jpe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5.png" Type="http://schemas.openxmlformats.org/officeDocument/2006/relationships/image"/><Relationship Id="rId4" Target="../media/image4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7.png" Type="http://schemas.openxmlformats.org/officeDocument/2006/relationships/image"/><Relationship Id="rId4" Target="../media/image46.jpe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9.png" Type="http://schemas.openxmlformats.org/officeDocument/2006/relationships/image"/><Relationship Id="rId4" Target="../media/image50.jpe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cs155.stanford.edu/papers/formatstring-1.2.pdf" TargetMode="External" Type="http://schemas.openxmlformats.org/officeDocument/2006/relationships/hyperlink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exploit.education/protostar/" TargetMode="External" Type="http://schemas.openxmlformats.org/officeDocument/2006/relationships/hyperlink"/><Relationship Id="rId4" Target="http://exploit.education/downloads/" TargetMode="External" Type="http://schemas.openxmlformats.org/officeDocument/2006/relationships/hyperlink"/><Relationship Id="rId5" Target="../media/image2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3.jpe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4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cwe.mitre.org/data/definitions/121.html" TargetMode="External" Type="http://schemas.openxmlformats.org/officeDocument/2006/relationships/hyperlink"/><Relationship Id="rId3" Target="https://cwe.mitre.org/data/definitions/121.html" TargetMode="External" Type="http://schemas.openxmlformats.org/officeDocument/2006/relationships/hyperlink"/><Relationship Id="rId4" Target="../media/image1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cs155.stanford.edu/papers/formatstring-1.2.pdf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1592396" y="-2195734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5956564" y="8245644"/>
            <a:ext cx="7641615" cy="5845836"/>
          </a:xfrm>
          <a:custGeom>
            <a:avLst/>
            <a:gdLst/>
            <a:ahLst/>
            <a:cxnLst/>
            <a:rect r="r" b="b" t="t" l="l"/>
            <a:pathLst>
              <a:path h="5845836" w="7641615">
                <a:moveTo>
                  <a:pt x="7641615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5" y="0"/>
                </a:lnTo>
                <a:lnTo>
                  <a:pt x="7641615" y="584583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06674" y="3918937"/>
            <a:ext cx="11862383" cy="3396834"/>
            <a:chOff x="0" y="0"/>
            <a:chExt cx="15816511" cy="452911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5146789" cy="482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1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770498"/>
              <a:ext cx="15816511" cy="1545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>
                  <a:solidFill>
                    <a:srgbClr val="FFFFFF"/>
                  </a:solidFill>
                  <a:latin typeface="Comic Sans Bold"/>
                </a:rPr>
                <a:t>Protostar Format Zero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034769"/>
              <a:ext cx="15816511" cy="495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4904" y="7188992"/>
            <a:ext cx="4740982" cy="3405744"/>
            <a:chOff x="0" y="0"/>
            <a:chExt cx="6321310" cy="454099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525"/>
              <a:ext cx="2056993" cy="304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54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139913"/>
              <a:ext cx="6321310" cy="2611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50"/>
                </a:lnSpc>
              </a:pPr>
              <a:r>
                <a:rPr lang="en-US" sz="3500">
                  <a:solidFill>
                    <a:srgbClr val="3A71D6"/>
                  </a:solidFill>
                  <a:latin typeface="Comic Sans Bold"/>
                </a:rPr>
                <a:t>Studenti:</a:t>
              </a:r>
            </a:p>
            <a:p>
              <a:pPr algn="l">
                <a:lnSpc>
                  <a:spcPts val="3850"/>
                </a:lnSpc>
              </a:pPr>
              <a:r>
                <a:rPr lang="en-US" sz="3500">
                  <a:solidFill>
                    <a:srgbClr val="FFFFFF"/>
                  </a:solidFill>
                  <a:latin typeface="Comic Sans Bold"/>
                </a:rPr>
                <a:t>Carmine Citro</a:t>
              </a:r>
            </a:p>
            <a:p>
              <a:pPr algn="l">
                <a:lnSpc>
                  <a:spcPts val="3850"/>
                </a:lnSpc>
              </a:pPr>
              <a:r>
                <a:rPr lang="en-US" sz="3500">
                  <a:solidFill>
                    <a:srgbClr val="FFFFFF"/>
                  </a:solidFill>
                  <a:latin typeface="Comic Sans Bold"/>
                </a:rPr>
                <a:t>Alessandro Cavaliere</a:t>
              </a:r>
            </a:p>
            <a:p>
              <a:pPr algn="l">
                <a:lnSpc>
                  <a:spcPts val="3850"/>
                </a:lnSpc>
              </a:pPr>
              <a:r>
                <a:rPr lang="en-US" sz="3500">
                  <a:solidFill>
                    <a:srgbClr val="FFFFFF"/>
                  </a:solidFill>
                  <a:latin typeface="Comic Sans Bold"/>
                </a:rPr>
                <a:t>Salvatore Russo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221913"/>
              <a:ext cx="6321310" cy="319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1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16831" y="3153005"/>
            <a:ext cx="1251891" cy="4411950"/>
          </a:xfrm>
          <a:custGeom>
            <a:avLst/>
            <a:gdLst/>
            <a:ahLst/>
            <a:cxnLst/>
            <a:rect r="r" b="b" t="t" l="l"/>
            <a:pathLst>
              <a:path h="4411950" w="1251891">
                <a:moveTo>
                  <a:pt x="0" y="0"/>
                </a:moveTo>
                <a:lnTo>
                  <a:pt x="1251890" y="0"/>
                </a:lnTo>
                <a:lnTo>
                  <a:pt x="1251890" y="4411950"/>
                </a:lnTo>
                <a:lnTo>
                  <a:pt x="0" y="4411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0">
            <a:off x="-3001991" y="-3050638"/>
            <a:ext cx="8489533" cy="6407811"/>
          </a:xfrm>
          <a:custGeom>
            <a:avLst/>
            <a:gdLst/>
            <a:ahLst/>
            <a:cxnLst/>
            <a:rect r="r" b="b" t="t" l="l"/>
            <a:pathLst>
              <a:path h="6407811" w="8489533">
                <a:moveTo>
                  <a:pt x="8489534" y="6407811"/>
                </a:moveTo>
                <a:lnTo>
                  <a:pt x="0" y="6407811"/>
                </a:lnTo>
                <a:lnTo>
                  <a:pt x="0" y="0"/>
                </a:lnTo>
                <a:lnTo>
                  <a:pt x="8489534" y="0"/>
                </a:lnTo>
                <a:lnTo>
                  <a:pt x="8489534" y="6407811"/>
                </a:lnTo>
                <a:close/>
              </a:path>
            </a:pathLst>
          </a:custGeom>
          <a:blipFill>
            <a:blip r:embed="rId2"/>
            <a:stretch>
              <a:fillRect l="-1333" t="0" r="-1333" b="-405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688100" y="368259"/>
            <a:ext cx="2444692" cy="2426728"/>
          </a:xfrm>
          <a:custGeom>
            <a:avLst/>
            <a:gdLst/>
            <a:ahLst/>
            <a:cxnLst/>
            <a:rect r="r" b="b" t="t" l="l"/>
            <a:pathLst>
              <a:path h="2426728" w="2444692">
                <a:moveTo>
                  <a:pt x="0" y="0"/>
                </a:moveTo>
                <a:lnTo>
                  <a:pt x="2444692" y="0"/>
                </a:lnTo>
                <a:lnTo>
                  <a:pt x="2444692" y="2426728"/>
                </a:lnTo>
                <a:lnTo>
                  <a:pt x="0" y="2426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74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979254" y="2376095"/>
            <a:ext cx="11862383" cy="3241259"/>
            <a:chOff x="0" y="0"/>
            <a:chExt cx="15816511" cy="432167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5146789" cy="482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1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770498"/>
              <a:ext cx="15816511" cy="1337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sz="6999">
                  <a:solidFill>
                    <a:srgbClr val="3A71D6"/>
                  </a:solidFill>
                  <a:latin typeface="Comic Sans Bold"/>
                </a:rPr>
                <a:t>Sfida CTF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827335"/>
              <a:ext cx="15816511" cy="495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771555" y="7892559"/>
            <a:ext cx="5516445" cy="2434194"/>
            <a:chOff x="0" y="0"/>
            <a:chExt cx="7355260" cy="324559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9525"/>
              <a:ext cx="2393447" cy="304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54"/>
                </a:lnSpc>
              </a:pP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139913"/>
              <a:ext cx="7355260" cy="1316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50"/>
                </a:lnSpc>
              </a:pPr>
              <a:r>
                <a:rPr lang="en-US" sz="3500">
                  <a:solidFill>
                    <a:srgbClr val="3A71D6"/>
                  </a:solidFill>
                  <a:latin typeface="Comic Sans Bold"/>
                </a:rPr>
                <a:t>Docente:</a:t>
              </a:r>
            </a:p>
            <a:p>
              <a:pPr algn="l">
                <a:lnSpc>
                  <a:spcPts val="3850"/>
                </a:lnSpc>
              </a:pPr>
              <a:r>
                <a:rPr lang="en-US" sz="3500">
                  <a:solidFill>
                    <a:srgbClr val="FFFFFF"/>
                  </a:solidFill>
                  <a:latin typeface="Comic Sans Bold"/>
                </a:rPr>
                <a:t>Pro.ssa Barbara Masucci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926513"/>
              <a:ext cx="7355260" cy="3199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1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55970" y="1412110"/>
            <a:ext cx="15282726" cy="108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6"/>
              </a:lnSpc>
              <a:spcBef>
                <a:spcPct val="0"/>
              </a:spcBef>
            </a:pPr>
            <a:r>
              <a:rPr lang="en-US" sz="3119">
                <a:solidFill>
                  <a:srgbClr val="FFFFFF"/>
                </a:solidFill>
                <a:latin typeface="Comic Sans Bold"/>
              </a:rPr>
              <a:t>Sulla relativa pagina web di exploit education (*) viene fornita una descrizione </a:t>
            </a:r>
          </a:p>
          <a:p>
            <a:pPr algn="ctr">
              <a:lnSpc>
                <a:spcPts val="4366"/>
              </a:lnSpc>
              <a:spcBef>
                <a:spcPct val="0"/>
              </a:spcBef>
            </a:pPr>
            <a:r>
              <a:rPr lang="en-US" sz="3119">
                <a:solidFill>
                  <a:srgbClr val="FFFFFF"/>
                </a:solidFill>
                <a:latin typeface="Comic Sans Bold"/>
              </a:rPr>
              <a:t>della sfida </a:t>
            </a:r>
            <a:r>
              <a:rPr lang="en-US" sz="3119">
                <a:solidFill>
                  <a:srgbClr val="3A71D6"/>
                </a:solidFill>
                <a:latin typeface="Comic Sans Bold"/>
              </a:rPr>
              <a:t>Format Zero</a:t>
            </a:r>
            <a:r>
              <a:rPr lang="en-US" sz="3119">
                <a:solidFill>
                  <a:srgbClr val="FFFFFF"/>
                </a:solidFill>
                <a:latin typeface="Comic Sans Bold"/>
              </a:rPr>
              <a:t>: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87197" y="3362960"/>
            <a:ext cx="1551360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omic Sans Bold"/>
              </a:rPr>
              <a:t>“Questo livello introduce le </a:t>
            </a:r>
            <a:r>
              <a:rPr lang="en-US" sz="3399">
                <a:solidFill>
                  <a:srgbClr val="3A71D6"/>
                </a:solidFill>
                <a:latin typeface="Comic Sans Bold"/>
              </a:rPr>
              <a:t>stringhe formattate</a:t>
            </a:r>
            <a:r>
              <a:rPr lang="en-US" sz="3399">
                <a:solidFill>
                  <a:srgbClr val="FFFFFF"/>
                </a:solidFill>
                <a:latin typeface="Comic Sans Bold"/>
              </a:rPr>
              <a:t> e di come un attaccante 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omic Sans Bold"/>
              </a:rPr>
              <a:t>possa dare in input una stringa 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omic Sans Bold"/>
              </a:rPr>
              <a:t>formattata per cambiare il flusso di esecuzione di un programma”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31451" y="6599703"/>
            <a:ext cx="16127849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Comic Sans Bold"/>
              </a:rPr>
              <a:t>Il programma in questione si chiama </a:t>
            </a:r>
            <a:r>
              <a:rPr lang="en-US" sz="3199">
                <a:solidFill>
                  <a:srgbClr val="3A71D6"/>
                </a:solidFill>
                <a:latin typeface="Comic Sans Bold"/>
              </a:rPr>
              <a:t>format0.c</a:t>
            </a:r>
            <a:r>
              <a:rPr lang="en-US" sz="3199">
                <a:solidFill>
                  <a:srgbClr val="FFFFFF"/>
                </a:solidFill>
                <a:latin typeface="Comic Sans Bold"/>
              </a:rPr>
              <a:t> ed il suo file eseguibile, </a:t>
            </a:r>
            <a:r>
              <a:rPr lang="en-US" sz="3199">
                <a:solidFill>
                  <a:srgbClr val="3A71D6"/>
                </a:solidFill>
                <a:latin typeface="Comic Sans Bold"/>
              </a:rPr>
              <a:t>format0</a:t>
            </a:r>
            <a:r>
              <a:rPr lang="en-US" sz="3199">
                <a:solidFill>
                  <a:srgbClr val="FFFFFF"/>
                </a:solidFill>
                <a:latin typeface="Comic Sans Bold"/>
              </a:rPr>
              <a:t>,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Comic Sans Bold"/>
              </a:rPr>
              <a:t> ha il seguente percorso: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Comic Sans Bold"/>
              </a:rPr>
              <a:t> </a:t>
            </a:r>
            <a:r>
              <a:rPr lang="en-US" sz="3199">
                <a:solidFill>
                  <a:srgbClr val="3A71D6"/>
                </a:solidFill>
                <a:latin typeface="Comic Sans Bold"/>
              </a:rPr>
              <a:t>/opt/protostar/bin/format0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7264" y="8972550"/>
            <a:ext cx="972038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u="sng">
                <a:solidFill>
                  <a:srgbClr val="3A71D6"/>
                </a:solidFill>
                <a:latin typeface="Comic Sans Bold"/>
                <a:hlinkClick r:id="rId2" tooltip="http://exploit.education/protostar/format-zero/"/>
              </a:rPr>
              <a:t>(*) http://exploit.education/protostar/format-zero/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7737" y="2597544"/>
            <a:ext cx="8441091" cy="7250856"/>
          </a:xfrm>
          <a:custGeom>
            <a:avLst/>
            <a:gdLst/>
            <a:ahLst/>
            <a:cxnLst/>
            <a:rect r="r" b="b" t="t" l="l"/>
            <a:pathLst>
              <a:path h="7250856" w="8441091">
                <a:moveTo>
                  <a:pt x="0" y="0"/>
                </a:moveTo>
                <a:lnTo>
                  <a:pt x="8441091" y="0"/>
                </a:lnTo>
                <a:lnTo>
                  <a:pt x="8441091" y="7250856"/>
                </a:lnTo>
                <a:lnTo>
                  <a:pt x="0" y="7250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7737" y="368316"/>
            <a:ext cx="17920263" cy="1780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6"/>
              </a:lnSpc>
              <a:spcBef>
                <a:spcPct val="0"/>
              </a:spcBef>
            </a:pPr>
            <a:r>
              <a:rPr lang="en-US" sz="3418">
                <a:solidFill>
                  <a:srgbClr val="FFFFFF"/>
                </a:solidFill>
                <a:latin typeface="Comic Sans Bold"/>
              </a:rPr>
              <a:t>L’obiettivo della sfida è impostare la variabile </a:t>
            </a:r>
            <a:r>
              <a:rPr lang="en-US" sz="3418">
                <a:solidFill>
                  <a:srgbClr val="3A71D6"/>
                </a:solidFill>
                <a:latin typeface="Comic Sans Bold"/>
              </a:rPr>
              <a:t>target </a:t>
            </a:r>
            <a:r>
              <a:rPr lang="en-US" sz="3418">
                <a:solidFill>
                  <a:srgbClr val="FFFFFF"/>
                </a:solidFill>
                <a:latin typeface="Comic Sans Bold"/>
              </a:rPr>
              <a:t>allo specifico</a:t>
            </a:r>
          </a:p>
          <a:p>
            <a:pPr algn="l">
              <a:lnSpc>
                <a:spcPts val="4786"/>
              </a:lnSpc>
              <a:spcBef>
                <a:spcPct val="0"/>
              </a:spcBef>
            </a:pPr>
            <a:r>
              <a:rPr lang="en-US" sz="3418">
                <a:solidFill>
                  <a:srgbClr val="FFFFFF"/>
                </a:solidFill>
                <a:latin typeface="Comic Sans Bold"/>
              </a:rPr>
              <a:t>valore </a:t>
            </a:r>
            <a:r>
              <a:rPr lang="en-US" sz="3418">
                <a:solidFill>
                  <a:srgbClr val="3A71D6"/>
                </a:solidFill>
                <a:latin typeface="Comic Sans Bold"/>
              </a:rPr>
              <a:t>0xdeadbeef </a:t>
            </a:r>
            <a:r>
              <a:rPr lang="en-US" sz="3418">
                <a:solidFill>
                  <a:srgbClr val="FFFFFF"/>
                </a:solidFill>
                <a:latin typeface="Comic Sans Bold"/>
              </a:rPr>
              <a:t>a tempo di esecuzione, per modificare il flusso di esecuzione del programma</a:t>
            </a:r>
          </a:p>
        </p:txBody>
      </p:sp>
      <p:sp>
        <p:nvSpPr>
          <p:cNvPr name="AutoShape 4" id="4"/>
          <p:cNvSpPr/>
          <p:nvPr/>
        </p:nvSpPr>
        <p:spPr>
          <a:xfrm flipH="true">
            <a:off x="2709951" y="2148383"/>
            <a:ext cx="6617918" cy="367786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5" id="5"/>
          <p:cNvSpPr txBox="true"/>
          <p:nvPr/>
        </p:nvSpPr>
        <p:spPr>
          <a:xfrm rot="0">
            <a:off x="9144000" y="2866390"/>
            <a:ext cx="8493204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3A71D6"/>
                </a:solidFill>
                <a:latin typeface="Comic Sans Bold"/>
              </a:rPr>
              <a:t>Vengono forniti dei piccoli suggerimenti: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mic Sans Bold"/>
                <a:ea typeface="Comic Sans Bold"/>
              </a:rPr>
              <a:t>● Il livello dovrebbe essere risolto con un input 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mic Sans Bold"/>
              </a:rPr>
              <a:t>avente dimensione minore di 10 byte;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mic Sans Bold"/>
                <a:ea typeface="Comic Sans Bold"/>
              </a:rPr>
              <a:t>● Cercare </a:t>
            </a:r>
            <a:r>
              <a:rPr lang="en-US" sz="2600">
                <a:solidFill>
                  <a:srgbClr val="3A71D6"/>
                </a:solidFill>
                <a:latin typeface="Comic Sans Bold"/>
              </a:rPr>
              <a:t>“</a:t>
            </a:r>
            <a:r>
              <a:rPr lang="en-US" sz="2600" u="sng">
                <a:solidFill>
                  <a:srgbClr val="3A71D6"/>
                </a:solidFill>
                <a:latin typeface="Comic Sans Bold"/>
                <a:hlinkClick r:id="rId3" tooltip="https://cs155.stanford.edu/papers/formatstring-1.2.pdf"/>
              </a:rPr>
              <a:t>Exploiting Format String Vulnerabilitie</a:t>
            </a:r>
            <a:r>
              <a:rPr lang="en-US" sz="2600">
                <a:solidFill>
                  <a:srgbClr val="3A71D6"/>
                </a:solidFill>
                <a:latin typeface="Comic Sans Bold"/>
              </a:rPr>
              <a:t>s”;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5769096"/>
            <a:ext cx="8194357" cy="364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3A71D6"/>
                </a:solidFill>
                <a:latin typeface="Comic Sans Bold"/>
              </a:rPr>
              <a:t>Il modus operandi è il seguente: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3A71D6"/>
                </a:solidFill>
                <a:latin typeface="Comic Sans Bold"/>
              </a:rPr>
              <a:t>1.</a:t>
            </a:r>
            <a:r>
              <a:rPr lang="en-US" sz="2600">
                <a:solidFill>
                  <a:srgbClr val="FFFFFF"/>
                </a:solidFill>
                <a:latin typeface="Comic Sans Bold"/>
              </a:rPr>
              <a:t> Raccogliere quante più informazioni possibili sul 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mic Sans Bold"/>
              </a:rPr>
              <a:t>sistema;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3A71D6"/>
                </a:solidFill>
                <a:latin typeface="Comic Sans Bold"/>
              </a:rPr>
              <a:t>2.</a:t>
            </a:r>
            <a:r>
              <a:rPr lang="en-US" sz="2600">
                <a:solidFill>
                  <a:srgbClr val="FFFFFF"/>
                </a:solidFill>
                <a:latin typeface="Comic Sans Bold"/>
              </a:rPr>
              <a:t> Aggiornare l’albero d’attacco;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3A71D6"/>
                </a:solidFill>
                <a:latin typeface="Comic Sans Bold"/>
              </a:rPr>
              <a:t>3.</a:t>
            </a:r>
            <a:r>
              <a:rPr lang="en-US" sz="2600">
                <a:solidFill>
                  <a:srgbClr val="FFFFFF"/>
                </a:solidFill>
                <a:latin typeface="Comic Sans Bold"/>
              </a:rPr>
              <a:t> Provare l’attacco solo dopo aver individuato un 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mic Sans Bold"/>
              </a:rPr>
              <a:t>percorso plausibile;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3A71D6"/>
                </a:solidFill>
                <a:latin typeface="Comic Sans Bold"/>
              </a:rPr>
              <a:t>4.</a:t>
            </a:r>
            <a:r>
              <a:rPr lang="en-US" sz="2600">
                <a:solidFill>
                  <a:srgbClr val="FFFFFF"/>
                </a:solidFill>
                <a:latin typeface="Comic Sans Bold"/>
              </a:rPr>
              <a:t> Se l’attacco non è riuscito, tornare al punto 1;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3A71D6"/>
                </a:solidFill>
                <a:latin typeface="Comic Sans Bold"/>
              </a:rPr>
              <a:t>5.</a:t>
            </a:r>
            <a:r>
              <a:rPr lang="en-US" sz="2600">
                <a:solidFill>
                  <a:srgbClr val="FFFFFF"/>
                </a:solidFill>
                <a:latin typeface="Comic Sans Bold"/>
              </a:rPr>
              <a:t> Se l’attacco è riuscito, allora sfida vinta!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321579" y="-2748657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4937721" y="-3986124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731443" y="7616744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00675" y="4729857"/>
            <a:ext cx="3918109" cy="145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3A71D6"/>
                </a:solidFill>
                <a:latin typeface="Comic Sans Bold"/>
              </a:rPr>
              <a:t>ANALISI</a:t>
            </a:r>
          </a:p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3A71D6"/>
                </a:solidFill>
                <a:latin typeface="Comic Sans Bold"/>
              </a:rPr>
              <a:t>DELLA SFIDA </a:t>
            </a:r>
          </a:p>
        </p:txBody>
      </p:sp>
      <p:sp>
        <p:nvSpPr>
          <p:cNvPr name="AutoShape 6" id="6"/>
          <p:cNvSpPr/>
          <p:nvPr/>
        </p:nvSpPr>
        <p:spPr>
          <a:xfrm>
            <a:off x="8433159" y="2494656"/>
            <a:ext cx="0" cy="593395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144000" y="4739382"/>
            <a:ext cx="717363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omic Sans Bold"/>
              </a:rPr>
              <a:t>Raccolta di informazioni, analisi del codice sorgente, analisi della memoria</a:t>
            </a:r>
          </a:p>
        </p:txBody>
      </p:sp>
      <p:sp>
        <p:nvSpPr>
          <p:cNvPr name="Freeform 8" id="8"/>
          <p:cNvSpPr/>
          <p:nvPr/>
        </p:nvSpPr>
        <p:spPr>
          <a:xfrm flipH="true" flipV="true" rot="0">
            <a:off x="13350279" y="7272918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3"/>
                </a:moveTo>
                <a:lnTo>
                  <a:pt x="0" y="7554713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3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6778577" y="-6188571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8218" y="1994289"/>
            <a:ext cx="182880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Prima di addentrarci nel cuore della sfida, è sempre buona norma raccogliere quante più informazioni possibili sul sistema in questione in termini di: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98536" y="3739238"/>
            <a:ext cx="10290929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A71D6"/>
                </a:solidFill>
                <a:latin typeface="Comic Sans Bold"/>
                <a:ea typeface="Comic Sans Bold"/>
              </a:rPr>
              <a:t>● Architettura hardware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(32-bit/64-bit, Intel, AMD);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A71D6"/>
                </a:solidFill>
                <a:latin typeface="Comic Sans Bold"/>
                <a:ea typeface="Comic Sans Bold"/>
              </a:rPr>
              <a:t>● Sistema Operativo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(GNU/Linux, Windows);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A71D6"/>
                </a:solidFill>
                <a:latin typeface="Comic Sans Bold"/>
                <a:ea typeface="Comic Sans Bold"/>
              </a:rPr>
              <a:t>● Metodi di input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(locale, remoto)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13910754" y="8277732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-4169503" y="7104615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546995" y="-2411214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07409" y="3419214"/>
            <a:ext cx="1251891" cy="4411950"/>
          </a:xfrm>
          <a:custGeom>
            <a:avLst/>
            <a:gdLst/>
            <a:ahLst/>
            <a:cxnLst/>
            <a:rect r="r" b="b" t="t" l="l"/>
            <a:pathLst>
              <a:path h="4411950" w="1251891">
                <a:moveTo>
                  <a:pt x="0" y="0"/>
                </a:moveTo>
                <a:lnTo>
                  <a:pt x="1251891" y="0"/>
                </a:lnTo>
                <a:lnTo>
                  <a:pt x="1251891" y="4411949"/>
                </a:lnTo>
                <a:lnTo>
                  <a:pt x="0" y="4411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321579" y="-3214323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6970006" y="4608283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9052" y="3066483"/>
            <a:ext cx="13814867" cy="2077585"/>
          </a:xfrm>
          <a:custGeom>
            <a:avLst/>
            <a:gdLst/>
            <a:ahLst/>
            <a:cxnLst/>
            <a:rect r="r" b="b" t="t" l="l"/>
            <a:pathLst>
              <a:path h="2077585" w="13814867">
                <a:moveTo>
                  <a:pt x="0" y="0"/>
                </a:moveTo>
                <a:lnTo>
                  <a:pt x="13814867" y="0"/>
                </a:lnTo>
                <a:lnTo>
                  <a:pt x="13814867" y="2077584"/>
                </a:lnTo>
                <a:lnTo>
                  <a:pt x="0" y="2077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5168" y="971550"/>
            <a:ext cx="1759255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Per ottenere informazioni sull’architettura è possibile digitare il seguente comando sul terminale della macchina precedentemente avviata tramite VirtualBox: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arch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14227297" y="7519050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2692" y="5591175"/>
            <a:ext cx="16087587" cy="378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FFFFFF"/>
                </a:solidFill>
                <a:latin typeface="Comic Sans Bold"/>
              </a:rPr>
              <a:t>Digitando il comando si scopre che la macchina virtuale Protostar viene eseguita su un sistema operativo la cui architettura della macchina host è di tipo </a:t>
            </a:r>
            <a:r>
              <a:rPr lang="en-US" sz="3073">
                <a:solidFill>
                  <a:srgbClr val="3A71D6"/>
                </a:solidFill>
                <a:latin typeface="Comic Sans Bold"/>
              </a:rPr>
              <a:t>i686</a:t>
            </a:r>
            <a:r>
              <a:rPr lang="en-US" sz="3073">
                <a:solidFill>
                  <a:srgbClr val="FFFFFF"/>
                </a:solidFill>
                <a:latin typeface="Comic Sans Bold"/>
              </a:rPr>
              <a:t>.</a:t>
            </a:r>
          </a:p>
          <a:p>
            <a:pPr algn="l">
              <a:lnSpc>
                <a:spcPts val="4303"/>
              </a:lnSpc>
              <a:spcBef>
                <a:spcPct val="0"/>
              </a:spcBef>
            </a:pPr>
          </a:p>
          <a:p>
            <a:pPr algn="l">
              <a:lnSpc>
                <a:spcPts val="4303"/>
              </a:lnSpc>
              <a:spcBef>
                <a:spcPct val="0"/>
              </a:spcBef>
            </a:pPr>
          </a:p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FFFFFF"/>
                </a:solidFill>
                <a:latin typeface="Comic Sans Bold"/>
              </a:rPr>
              <a:t>Effettuando una ricerca sul Web risulta che </a:t>
            </a:r>
            <a:r>
              <a:rPr lang="en-US" sz="3073">
                <a:solidFill>
                  <a:srgbClr val="3A71D6"/>
                </a:solidFill>
                <a:latin typeface="Comic Sans Bold"/>
              </a:rPr>
              <a:t>i686</a:t>
            </a:r>
            <a:r>
              <a:rPr lang="en-US" sz="3073">
                <a:solidFill>
                  <a:srgbClr val="FFFFFF"/>
                </a:solidFill>
                <a:latin typeface="Comic Sans Bold"/>
              </a:rPr>
              <a:t> è una sigla per indicare la sesta generazione delle CPU Intel compatibili con </a:t>
            </a:r>
            <a:r>
              <a:rPr lang="en-US" sz="3073">
                <a:solidFill>
                  <a:srgbClr val="3A71D6"/>
                </a:solidFill>
                <a:latin typeface="Comic Sans Bold"/>
              </a:rPr>
              <a:t>l'architettura x86</a:t>
            </a:r>
            <a:r>
              <a:rPr lang="en-US" sz="3073">
                <a:solidFill>
                  <a:srgbClr val="FFFFFF"/>
                </a:solidFill>
                <a:latin typeface="Comic Sans Bold"/>
              </a:rPr>
              <a:t>,</a:t>
            </a:r>
          </a:p>
          <a:p>
            <a:pPr algn="l">
              <a:lnSpc>
                <a:spcPts val="4303"/>
              </a:lnSpc>
              <a:spcBef>
                <a:spcPct val="0"/>
              </a:spcBef>
            </a:pPr>
            <a:r>
              <a:rPr lang="en-US" sz="3073">
                <a:solidFill>
                  <a:srgbClr val="FFFFFF"/>
                </a:solidFill>
                <a:latin typeface="Comic Sans Bold"/>
              </a:rPr>
              <a:t> e che tale architettura utilizza il formato </a:t>
            </a:r>
            <a:r>
              <a:rPr lang="en-US" sz="3073">
                <a:solidFill>
                  <a:srgbClr val="3A71D6"/>
                </a:solidFill>
                <a:latin typeface="Comic Sans Bold"/>
              </a:rPr>
              <a:t>little endian</a:t>
            </a:r>
            <a:r>
              <a:rPr lang="en-US" sz="3073">
                <a:solidFill>
                  <a:srgbClr val="FFFFFF"/>
                </a:solidFill>
                <a:latin typeface="Comic Sans Bold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8036198" y="-5019037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08879" y="302019"/>
            <a:ext cx="11112818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Comic Sans Bold"/>
              </a:rPr>
              <a:t>BIG ENDIAN VS LITTLE ENDIAN: 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3A71D6"/>
                </a:solidFill>
                <a:latin typeface="Comic Sans Bold"/>
              </a:rPr>
              <a:t>COME VENGONO IMMAGAZZINATI I DATI IN MEMORIA?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5366" y="1754260"/>
            <a:ext cx="13071690" cy="202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8"/>
              </a:lnSpc>
              <a:spcBef>
                <a:spcPct val="0"/>
              </a:spcBef>
            </a:pPr>
            <a:r>
              <a:rPr lang="en-US" sz="2870">
                <a:solidFill>
                  <a:srgbClr val="FFFFFF"/>
                </a:solidFill>
                <a:latin typeface="Comic Sans Bold"/>
              </a:rPr>
              <a:t>Una memoria può essere concettualmente immaginata come una matrice di bit organizzata in n righe, ciascuna di m colonne.</a:t>
            </a:r>
          </a:p>
          <a:p>
            <a:pPr algn="l">
              <a:lnSpc>
                <a:spcPts val="4018"/>
              </a:lnSpc>
              <a:spcBef>
                <a:spcPct val="0"/>
              </a:spcBef>
            </a:pPr>
            <a:r>
              <a:rPr lang="en-US" sz="2870">
                <a:solidFill>
                  <a:srgbClr val="FFFFFF"/>
                </a:solidFill>
                <a:latin typeface="Comic Sans Bold"/>
              </a:rPr>
              <a:t>Il numero n di righe è una potenza di 2. Il numero m di colonne è un multiplo di 8 (essendo 8 la dimensione in bit del byte).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86112" y="4219827"/>
            <a:ext cx="960188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Una cella è un gruppo di k bit che vengono trattati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come un’unità inscindibile, cioè cui si accede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unitariamente (in genere k = 8, cioè 1byte)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-4303820" y="5480943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9222" y="5743827"/>
            <a:ext cx="8526463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Più celle vengono raggruppate a formare una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parola (word); le dimensioni più comuni per le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parole sono 4 o 8 byte.</a:t>
            </a:r>
          </a:p>
        </p:txBody>
      </p:sp>
      <p:sp>
        <p:nvSpPr>
          <p:cNvPr name="Freeform 8" id="8"/>
          <p:cNvSpPr/>
          <p:nvPr/>
        </p:nvSpPr>
        <p:spPr>
          <a:xfrm flipH="true" flipV="true" rot="0">
            <a:off x="15389091" y="8353435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3"/>
                </a:moveTo>
                <a:lnTo>
                  <a:pt x="0" y="7554713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3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411817" y="7267827"/>
            <a:ext cx="9607951" cy="2114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FFFFFF"/>
                </a:solidFill>
                <a:latin typeface="Comic Sans Bold"/>
              </a:rPr>
              <a:t>Ogni cella/byte viene identificata/o in maniera </a:t>
            </a:r>
          </a:p>
          <a:p>
            <a:pPr algn="r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FFFFFF"/>
                </a:solidFill>
                <a:latin typeface="Comic Sans Bold"/>
              </a:rPr>
              <a:t>univoca mediante il suo indirizzo: se la memoria </a:t>
            </a:r>
          </a:p>
          <a:p>
            <a:pPr algn="r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FFFFFF"/>
                </a:solidFill>
                <a:latin typeface="Comic Sans Bold"/>
              </a:rPr>
              <a:t>contiene N celle, gli indirizzi sono compresi tra 0 </a:t>
            </a:r>
          </a:p>
          <a:p>
            <a:pPr algn="r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FFFFFF"/>
                </a:solidFill>
                <a:latin typeface="Comic Sans Bold"/>
              </a:rPr>
              <a:t>e N-1 (si parla di memorie byte-addressable)</a:t>
            </a:r>
          </a:p>
        </p:txBody>
      </p:sp>
      <p:sp>
        <p:nvSpPr>
          <p:cNvPr name="Freeform 10" id="10"/>
          <p:cNvSpPr/>
          <p:nvPr/>
        </p:nvSpPr>
        <p:spPr>
          <a:xfrm flipH="true" flipV="true" rot="0">
            <a:off x="13082046" y="-2940668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4884" y="514350"/>
            <a:ext cx="312562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L’ordine dei byte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0">
            <a:off x="12505264" y="-3529291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4884" y="1350746"/>
            <a:ext cx="17913116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mic Sans Bold"/>
              </a:rPr>
              <a:t>Quando il dato da memorizzare (parola) occupa di più di 1byte (più di una cella), un calcolatore può utilizzare una delle due seguenti modalità per immagazzinare in memoria tali dati, e quindi per accedervi ad esso: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-3645960" y="7688369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9048" y="2874787"/>
            <a:ext cx="5829062" cy="665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3A71D6"/>
                </a:solidFill>
                <a:latin typeface="Comic Sans Bold"/>
              </a:rPr>
              <a:t>BIG ENDIAN</a:t>
            </a:r>
            <a:r>
              <a:rPr lang="en-US" sz="2700">
                <a:solidFill>
                  <a:srgbClr val="FFFFFF"/>
                </a:solidFill>
                <a:latin typeface="Comic Sans Bold"/>
              </a:rPr>
              <a:t> 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omic Sans Bold"/>
              </a:rPr>
              <a:t>(da sinistra a destra):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omic Sans Bold"/>
              </a:rPr>
              <a:t>Il byte più significativo del dato 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omic Sans Bold"/>
              </a:rPr>
              <a:t>(della parola) da memorizzare, 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omic Sans Bold"/>
              </a:rPr>
              <a:t>cioè quello posto ad estrema 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omic Sans Bold"/>
              </a:rPr>
              <a:t>sinistra, ha l’indirizzo di memoria 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omic Sans Bold"/>
              </a:rPr>
              <a:t>più basso; mentre quello meno 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omic Sans Bold"/>
              </a:rPr>
              <a:t>significativo, cioè quello posto ad 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omic Sans Bold"/>
              </a:rPr>
              <a:t>estrema destra, ha l’indirizzo più 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omic Sans Bold"/>
              </a:rPr>
              <a:t>alto. In altre parole vuol dire che 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omic Sans Bold"/>
              </a:rPr>
              <a:t>l’indirizzo del byte più 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omic Sans Bold"/>
              </a:rPr>
              <a:t>significativo viene utilizzato 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omic Sans Bold"/>
              </a:rPr>
              <a:t>come indirizzo dell’intera parola, 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omic Sans Bold"/>
              </a:rPr>
              <a:t>e quindi per accedervi.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0">
            <a:off x="13350279" y="8705264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587493" y="2874787"/>
            <a:ext cx="6043017" cy="665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3A71D6"/>
                </a:solidFill>
                <a:latin typeface="Comic Sans Bold"/>
              </a:rPr>
              <a:t>LITTLE ENDIAN</a:t>
            </a:r>
            <a:r>
              <a:rPr lang="en-US" sz="2700">
                <a:solidFill>
                  <a:srgbClr val="FFFFFF"/>
                </a:solidFill>
                <a:latin typeface="Comic Sans Bold"/>
              </a:rPr>
              <a:t> </a:t>
            </a:r>
          </a:p>
          <a:p>
            <a:pPr algn="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omic Sans Bold"/>
              </a:rPr>
              <a:t>(da destra a sinistra):</a:t>
            </a:r>
          </a:p>
          <a:p>
            <a:pPr algn="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omic Sans Bold"/>
              </a:rPr>
              <a:t>Il byte meno significativo del dato </a:t>
            </a:r>
          </a:p>
          <a:p>
            <a:pPr algn="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omic Sans Bold"/>
              </a:rPr>
              <a:t>(della parola) da memorizzare, </a:t>
            </a:r>
          </a:p>
          <a:p>
            <a:pPr algn="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omic Sans Bold"/>
              </a:rPr>
              <a:t>cioè quello posto ad estrema </a:t>
            </a:r>
          </a:p>
          <a:p>
            <a:pPr algn="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omic Sans Bold"/>
              </a:rPr>
              <a:t>destra, ha l’indirizzo di memoria </a:t>
            </a:r>
          </a:p>
          <a:p>
            <a:pPr algn="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omic Sans Bold"/>
              </a:rPr>
              <a:t>più basso; mentre quello più </a:t>
            </a:r>
          </a:p>
          <a:p>
            <a:pPr algn="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omic Sans Bold"/>
              </a:rPr>
              <a:t>significativo, cioè quello posto ad </a:t>
            </a:r>
          </a:p>
          <a:p>
            <a:pPr algn="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omic Sans Bold"/>
              </a:rPr>
              <a:t>estrema sinistra, ha l’indirizzo più </a:t>
            </a:r>
          </a:p>
          <a:p>
            <a:pPr algn="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omic Sans Bold"/>
              </a:rPr>
              <a:t>alto. In altre parole vuol dire che </a:t>
            </a:r>
          </a:p>
          <a:p>
            <a:pPr algn="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omic Sans Bold"/>
              </a:rPr>
              <a:t>l’indirizzo del byte meno </a:t>
            </a:r>
          </a:p>
          <a:p>
            <a:pPr algn="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omic Sans Bold"/>
              </a:rPr>
              <a:t>significativo viene utilizzato come </a:t>
            </a:r>
          </a:p>
          <a:p>
            <a:pPr algn="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omic Sans Bold"/>
              </a:rPr>
              <a:t>indirizzo dell’intera parola, e quindi </a:t>
            </a:r>
          </a:p>
          <a:p>
            <a:pPr algn="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omic Sans Bold"/>
              </a:rPr>
              <a:t>per accedervi.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480457" y="4269411"/>
            <a:ext cx="1327086" cy="4676956"/>
          </a:xfrm>
          <a:custGeom>
            <a:avLst/>
            <a:gdLst/>
            <a:ahLst/>
            <a:cxnLst/>
            <a:rect r="r" b="b" t="t" l="l"/>
            <a:pathLst>
              <a:path h="4676956" w="1327086">
                <a:moveTo>
                  <a:pt x="0" y="0"/>
                </a:moveTo>
                <a:lnTo>
                  <a:pt x="1327086" y="0"/>
                </a:lnTo>
                <a:lnTo>
                  <a:pt x="1327086" y="4676956"/>
                </a:lnTo>
                <a:lnTo>
                  <a:pt x="0" y="4676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4276719" y="6010443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1740" y="4506177"/>
            <a:ext cx="14405845" cy="1504267"/>
          </a:xfrm>
          <a:custGeom>
            <a:avLst/>
            <a:gdLst/>
            <a:ahLst/>
            <a:cxnLst/>
            <a:rect r="r" b="b" t="t" l="l"/>
            <a:pathLst>
              <a:path h="1504267" w="14405845">
                <a:moveTo>
                  <a:pt x="0" y="0"/>
                </a:moveTo>
                <a:lnTo>
                  <a:pt x="14405846" y="0"/>
                </a:lnTo>
                <a:lnTo>
                  <a:pt x="14405846" y="1504266"/>
                </a:lnTo>
                <a:lnTo>
                  <a:pt x="0" y="150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78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5888" y="1185864"/>
            <a:ext cx="101256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A71D6"/>
                </a:solidFill>
                <a:latin typeface="Comic Sans Bold"/>
                <a:ea typeface="Comic Sans Bold"/>
              </a:rPr>
              <a:t>● Architettura hardware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(32-bit/64-bit, Intel, AMD)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11681323" y="-2748657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5888" y="2493340"/>
            <a:ext cx="182880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Per ottenere informazioni sui processori installati sulla macchina host è possibile digitare il seguente comando sul terminale della macchina: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cat /proc/cpuinfo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5888" y="6918380"/>
            <a:ext cx="1775211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Digitando il suddetto comando si scopre (tra le tante informazioni che vengono mostrate) che vi è un solo processore installato e che corrisponde all’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intel Core i7-6700 HQ.</a:t>
            </a:r>
          </a:p>
        </p:txBody>
      </p:sp>
      <p:sp>
        <p:nvSpPr>
          <p:cNvPr name="Freeform 8" id="8"/>
          <p:cNvSpPr/>
          <p:nvPr/>
        </p:nvSpPr>
        <p:spPr>
          <a:xfrm flipH="true" flipV="true" rot="0">
            <a:off x="13350279" y="7470830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3350279" y="-3204074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5999877" y="4350640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30241" y="3727011"/>
            <a:ext cx="12409676" cy="2832978"/>
          </a:xfrm>
          <a:custGeom>
            <a:avLst/>
            <a:gdLst/>
            <a:ahLst/>
            <a:cxnLst/>
            <a:rect r="r" b="b" t="t" l="l"/>
            <a:pathLst>
              <a:path h="2832978" w="12409676">
                <a:moveTo>
                  <a:pt x="0" y="0"/>
                </a:moveTo>
                <a:lnTo>
                  <a:pt x="12409675" y="0"/>
                </a:lnTo>
                <a:lnTo>
                  <a:pt x="12409675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9634" y="742950"/>
            <a:ext cx="831544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A71D6"/>
                </a:solidFill>
                <a:latin typeface="Comic Sans Bold"/>
                <a:ea typeface="Comic Sans Bold"/>
              </a:rPr>
              <a:t>● Sistema Operativo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(GNU/Linux, Windows):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9634" y="2181212"/>
            <a:ext cx="1730978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Per ottenere informazioni sul sistema operativo in esecuzione è possibile digitare il seguente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comando sul terminale della macchina: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lsb_release -a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0624" y="7483914"/>
            <a:ext cx="1748885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Digitando il suddetto comando si scopre che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Protostar 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esegue su un sistema operativo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Debian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GNU/Linux v. 6.0.3 (squeeze).</a:t>
            </a:r>
          </a:p>
        </p:txBody>
      </p:sp>
      <p:sp>
        <p:nvSpPr>
          <p:cNvPr name="Freeform 8" id="8"/>
          <p:cNvSpPr/>
          <p:nvPr/>
        </p:nvSpPr>
        <p:spPr>
          <a:xfrm flipH="true" flipV="true" rot="0">
            <a:off x="16479378" y="7541064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669838" y="-4080158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8472821" y="5662492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64752" y="3772970"/>
            <a:ext cx="12310357" cy="1321918"/>
          </a:xfrm>
          <a:custGeom>
            <a:avLst/>
            <a:gdLst/>
            <a:ahLst/>
            <a:cxnLst/>
            <a:rect r="r" b="b" t="t" l="l"/>
            <a:pathLst>
              <a:path h="1321918" w="12310357">
                <a:moveTo>
                  <a:pt x="0" y="0"/>
                </a:moveTo>
                <a:lnTo>
                  <a:pt x="12310357" y="0"/>
                </a:lnTo>
                <a:lnTo>
                  <a:pt x="12310357" y="1321918"/>
                </a:lnTo>
                <a:lnTo>
                  <a:pt x="0" y="1321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4153955" y="8754101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8892" y="7134851"/>
            <a:ext cx="9396338" cy="1303666"/>
          </a:xfrm>
          <a:custGeom>
            <a:avLst/>
            <a:gdLst/>
            <a:ahLst/>
            <a:cxnLst/>
            <a:rect r="r" b="b" t="t" l="l"/>
            <a:pathLst>
              <a:path h="1303666" w="9396338">
                <a:moveTo>
                  <a:pt x="0" y="0"/>
                </a:moveTo>
                <a:lnTo>
                  <a:pt x="9396338" y="0"/>
                </a:lnTo>
                <a:lnTo>
                  <a:pt x="9396338" y="1303666"/>
                </a:lnTo>
                <a:lnTo>
                  <a:pt x="0" y="1303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05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8892" y="514350"/>
            <a:ext cx="646021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A71D6"/>
                </a:solidFill>
                <a:latin typeface="Comic Sans Bold"/>
                <a:ea typeface="Comic Sans Bold"/>
              </a:rPr>
              <a:t>● Metodi di input 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(locale, remoto):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1715" y="1507326"/>
            <a:ext cx="15823391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Comic Sans Bold"/>
              </a:rPr>
              <a:t>Una volta avviata la macchina virtuale tramite virtual box ed aver inserito le credenziali per accedere all’utente come attaccante, si accede nella cartella di lavoro </a:t>
            </a:r>
            <a:r>
              <a:rPr lang="en-US" sz="2800">
                <a:solidFill>
                  <a:srgbClr val="3A71D6"/>
                </a:solidFill>
                <a:latin typeface="Comic Sans Bold"/>
              </a:rPr>
              <a:t>bin</a:t>
            </a:r>
            <a:r>
              <a:rPr lang="en-US" sz="2800">
                <a:solidFill>
                  <a:srgbClr val="FFFFFF"/>
                </a:solidFill>
                <a:latin typeface="Comic Sans Bold"/>
              </a:rPr>
              <a:t> contenente il file eseguibile </a:t>
            </a:r>
            <a:r>
              <a:rPr lang="en-US" sz="2800">
                <a:solidFill>
                  <a:srgbClr val="3A71D6"/>
                </a:solidFill>
                <a:latin typeface="Comic Sans Bold"/>
              </a:rPr>
              <a:t>format0</a:t>
            </a:r>
            <a:r>
              <a:rPr lang="en-US" sz="2800">
                <a:solidFill>
                  <a:srgbClr val="FFFFFF"/>
                </a:solidFill>
                <a:latin typeface="Comic Sans Bold"/>
              </a:rPr>
              <a:t> della sfida digitando il seguente comando sul terminale: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Comic Sans Bold"/>
              </a:rPr>
              <a:t> </a:t>
            </a:r>
            <a:r>
              <a:rPr lang="en-US" sz="2800">
                <a:solidFill>
                  <a:srgbClr val="3A71D6"/>
                </a:solidFill>
                <a:latin typeface="Comic Sans Bold"/>
              </a:rPr>
              <a:t>cd opt/protostar/bin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4707" y="5614867"/>
            <a:ext cx="17258586" cy="948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6"/>
              </a:lnSpc>
              <a:spcBef>
                <a:spcPct val="0"/>
              </a:spcBef>
            </a:pPr>
            <a:r>
              <a:rPr lang="en-US" sz="2783">
                <a:solidFill>
                  <a:srgbClr val="FFFFFF"/>
                </a:solidFill>
                <a:latin typeface="Comic Sans Bold"/>
              </a:rPr>
              <a:t>Dopodichè, è possibile mandare in esecuzione il programma eseguibile </a:t>
            </a:r>
            <a:r>
              <a:rPr lang="en-US" sz="2783">
                <a:solidFill>
                  <a:srgbClr val="3A71D6"/>
                </a:solidFill>
                <a:latin typeface="Comic Sans Bold"/>
              </a:rPr>
              <a:t>format0</a:t>
            </a:r>
            <a:r>
              <a:rPr lang="en-US" sz="2783">
                <a:solidFill>
                  <a:srgbClr val="FFFFFF"/>
                </a:solidFill>
                <a:latin typeface="Comic Sans Bold"/>
              </a:rPr>
              <a:t> digitando il seguente </a:t>
            </a:r>
          </a:p>
          <a:p>
            <a:pPr algn="ctr">
              <a:lnSpc>
                <a:spcPts val="3896"/>
              </a:lnSpc>
              <a:spcBef>
                <a:spcPct val="0"/>
              </a:spcBef>
            </a:pPr>
            <a:r>
              <a:rPr lang="en-US" sz="2783">
                <a:solidFill>
                  <a:srgbClr val="FFFFFF"/>
                </a:solidFill>
                <a:latin typeface="Comic Sans Bold"/>
              </a:rPr>
              <a:t>comando sul terminale: </a:t>
            </a:r>
            <a:r>
              <a:rPr lang="en-US" sz="2783">
                <a:solidFill>
                  <a:srgbClr val="3A71D6"/>
                </a:solidFill>
                <a:latin typeface="Comic Sans Bold"/>
              </a:rPr>
              <a:t>./format0</a:t>
            </a:r>
          </a:p>
        </p:txBody>
      </p:sp>
      <p:sp>
        <p:nvSpPr>
          <p:cNvPr name="AutoShape 10" id="10"/>
          <p:cNvSpPr/>
          <p:nvPr/>
        </p:nvSpPr>
        <p:spPr>
          <a:xfrm flipH="true">
            <a:off x="1404149" y="8112601"/>
            <a:ext cx="1084519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12249345" y="6899477"/>
            <a:ext cx="5009955" cy="236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728">
                <a:solidFill>
                  <a:srgbClr val="3A71D6"/>
                </a:solidFill>
                <a:latin typeface="Comic Sans Bold"/>
              </a:rPr>
              <a:t>Si può notare che non accade nulla (viene restituito il terminale) poichè non </a:t>
            </a:r>
          </a:p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728">
                <a:solidFill>
                  <a:srgbClr val="3A71D6"/>
                </a:solidFill>
                <a:latin typeface="Comic Sans Bold"/>
              </a:rPr>
              <a:t>è stato passato nessun dato in input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529861" y="3160420"/>
            <a:ext cx="1549258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510906" y="7164257"/>
            <a:ext cx="1549258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38530" y="680402"/>
            <a:ext cx="876300" cy="876300"/>
          </a:xfrm>
          <a:custGeom>
            <a:avLst/>
            <a:gdLst/>
            <a:ahLst/>
            <a:cxnLst/>
            <a:rect r="r" b="b" t="t" l="l"/>
            <a:pathLst>
              <a:path h="876300" w="876300">
                <a:moveTo>
                  <a:pt x="0" y="0"/>
                </a:moveTo>
                <a:lnTo>
                  <a:pt x="876300" y="0"/>
                </a:lnTo>
                <a:lnTo>
                  <a:pt x="8763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425617" y="-669717"/>
            <a:ext cx="11862383" cy="3396834"/>
            <a:chOff x="0" y="0"/>
            <a:chExt cx="15816511" cy="452911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5146789" cy="482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1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770498"/>
              <a:ext cx="15816511" cy="1545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0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034769"/>
              <a:ext cx="15816511" cy="495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17871" y="537527"/>
            <a:ext cx="198786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A71D6"/>
                </a:solidFill>
                <a:latin typeface="Comic Sans Bold"/>
              </a:rPr>
              <a:t>Indice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0906" y="3906643"/>
            <a:ext cx="396568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INTRODUZIONE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95547" y="3906643"/>
            <a:ext cx="629207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OBBIETTIVO DELLA SFIDA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52102" y="3906643"/>
            <a:ext cx="629207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ANALISI DELLA SFIDA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9861" y="7640712"/>
            <a:ext cx="396568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FORMATTAZIONE DELLE STRINGHE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39786" y="7640712"/>
            <a:ext cx="448266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STRATEGIA D’ATTACCO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56808" y="7678812"/>
            <a:ext cx="4482661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INDIVIDUAZIONE DELLE DEBOLEZZE E MITIGAZIONE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11805" y="1844466"/>
            <a:ext cx="1259387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3A71D6"/>
                </a:solidFill>
                <a:latin typeface="Comic Sans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11891" y="1844466"/>
            <a:ext cx="1259387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3A71D6"/>
                </a:solidFill>
                <a:latin typeface="Comic Sans 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03372" y="1844466"/>
            <a:ext cx="1259387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3A71D6"/>
                </a:solidFill>
                <a:latin typeface="Comic Sans Bold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11805" y="5744936"/>
            <a:ext cx="1259387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3A71D6"/>
                </a:solidFill>
                <a:latin typeface="Comic Sans Bold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11891" y="5744936"/>
            <a:ext cx="1259387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3A71D6"/>
                </a:solidFill>
                <a:latin typeface="Comic Sans Bold"/>
              </a:rPr>
              <a:t>05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03372" y="5744936"/>
            <a:ext cx="1259387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3A71D6"/>
                </a:solidFill>
                <a:latin typeface="Comic Sans Bold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880" y="4637589"/>
            <a:ext cx="17462443" cy="159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omic Sans Bold"/>
              </a:rPr>
              <a:t>Anche mandando in esecuzione il programma con un input qualsiasi (stringa:</a:t>
            </a:r>
            <a:r>
              <a:rPr lang="en-US" sz="3099">
                <a:solidFill>
                  <a:srgbClr val="3A71D6"/>
                </a:solidFill>
                <a:latin typeface="Comic Sans Bold"/>
              </a:rPr>
              <a:t> abc789 </a:t>
            </a:r>
            <a:r>
              <a:rPr lang="en-US" sz="3099">
                <a:solidFill>
                  <a:srgbClr val="FFFFFF"/>
                </a:solidFill>
                <a:latin typeface="Comic Sans Bold"/>
              </a:rPr>
              <a:t>) si nota che non accade nulla (viene restituito il terminale, i caratteri vengono memorizzati in </a:t>
            </a:r>
            <a:r>
              <a:rPr lang="en-US" sz="3099">
                <a:solidFill>
                  <a:srgbClr val="3A71D6"/>
                </a:solidFill>
                <a:latin typeface="Comic Sans Bold"/>
              </a:rPr>
              <a:t>buffer[]</a:t>
            </a:r>
            <a:r>
              <a:rPr lang="en-US" sz="3099">
                <a:solidFill>
                  <a:srgbClr val="FFFFFF"/>
                </a:solidFill>
                <a:latin typeface="Comic Sans Bold"/>
              </a:rPr>
              <a:t>):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31238" y="7230478"/>
            <a:ext cx="11472200" cy="1333624"/>
          </a:xfrm>
          <a:custGeom>
            <a:avLst/>
            <a:gdLst/>
            <a:ahLst/>
            <a:cxnLst/>
            <a:rect r="r" b="b" t="t" l="l"/>
            <a:pathLst>
              <a:path h="1333624" w="11472200">
                <a:moveTo>
                  <a:pt x="0" y="0"/>
                </a:moveTo>
                <a:lnTo>
                  <a:pt x="11472200" y="0"/>
                </a:lnTo>
                <a:lnTo>
                  <a:pt x="11472200" y="1333624"/>
                </a:lnTo>
                <a:lnTo>
                  <a:pt x="0" y="1333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7517109" y="-5117400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2321579" y="-3777357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7880" y="971550"/>
            <a:ext cx="1791223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Si deduce che il programma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format0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accetta esclusivamente input locali, da tastiera o da altro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processo (tramite pipe).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7880" y="1962150"/>
            <a:ext cx="562510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L’input è una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stringa generica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7880" y="3294564"/>
            <a:ext cx="1263146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Non sembrano esistere altri metodi per fornire input al programma.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22512" y="7173328"/>
            <a:ext cx="315468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Come procedere?</a:t>
            </a:r>
          </a:p>
        </p:txBody>
      </p:sp>
      <p:sp>
        <p:nvSpPr>
          <p:cNvPr name="Freeform 10" id="10"/>
          <p:cNvSpPr/>
          <p:nvPr/>
        </p:nvSpPr>
        <p:spPr>
          <a:xfrm flipH="true" flipV="true" rot="0">
            <a:off x="13350279" y="7422147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9629303" y="-5083676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6490277" y="3328293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7370" y="542951"/>
            <a:ext cx="8574268" cy="7365255"/>
          </a:xfrm>
          <a:custGeom>
            <a:avLst/>
            <a:gdLst/>
            <a:ahLst/>
            <a:cxnLst/>
            <a:rect r="r" b="b" t="t" l="l"/>
            <a:pathLst>
              <a:path h="7365255" w="8574268">
                <a:moveTo>
                  <a:pt x="0" y="0"/>
                </a:moveTo>
                <a:lnTo>
                  <a:pt x="8574268" y="0"/>
                </a:lnTo>
                <a:lnTo>
                  <a:pt x="8574268" y="7365254"/>
                </a:lnTo>
                <a:lnTo>
                  <a:pt x="0" y="7365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29303" y="485801"/>
            <a:ext cx="8229950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Comic Sans Bold"/>
              </a:rPr>
              <a:t>Analizzando nello specifico il codice sorgente del programma, è possibile notare che all’interno della funzione </a:t>
            </a:r>
            <a:r>
              <a:rPr lang="en-US" sz="2800">
                <a:solidFill>
                  <a:srgbClr val="3A71D6"/>
                </a:solidFill>
                <a:latin typeface="Comic Sans Bold"/>
              </a:rPr>
              <a:t>main</a:t>
            </a:r>
            <a:r>
              <a:rPr lang="en-US" sz="2800">
                <a:solidFill>
                  <a:srgbClr val="FFFFFF"/>
                </a:solidFill>
                <a:latin typeface="Comic Sans Bold"/>
              </a:rPr>
              <a:t> viene eseguita la funzione </a:t>
            </a:r>
            <a:r>
              <a:rPr lang="en-US" sz="2800">
                <a:solidFill>
                  <a:srgbClr val="3A71D6"/>
                </a:solidFill>
                <a:latin typeface="Comic Sans Bold"/>
              </a:rPr>
              <a:t>vuln</a:t>
            </a:r>
            <a:r>
              <a:rPr lang="en-US" sz="2800">
                <a:solidFill>
                  <a:srgbClr val="FFFFFF"/>
                </a:solidFill>
                <a:latin typeface="Comic Sans Bold"/>
              </a:rPr>
              <a:t> che possiede come parametro </a:t>
            </a:r>
            <a:r>
              <a:rPr lang="en-US" sz="2800">
                <a:solidFill>
                  <a:srgbClr val="3A71D6"/>
                </a:solidFill>
                <a:latin typeface="Comic Sans Bold"/>
              </a:rPr>
              <a:t>argv[1]</a:t>
            </a:r>
            <a:r>
              <a:rPr lang="en-US" sz="2800">
                <a:solidFill>
                  <a:srgbClr val="FFFFFF"/>
                </a:solidFill>
                <a:latin typeface="Comic Sans Bold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09436" y="3136144"/>
            <a:ext cx="824150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All’interno della funzione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 vuln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, invece, vengono allocate sullo stack due variabili: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05472" y="4629150"/>
            <a:ext cx="676929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volatile int target e char buffer[64]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03968" y="5591175"/>
            <a:ext cx="797230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Viene posta la variabile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target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al valore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0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29303" y="6553200"/>
            <a:ext cx="832163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Viene copiato il contenuto di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string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in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buffer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mediante la funzione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 sprintf(buffer, string)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25014" y="8098705"/>
            <a:ext cx="10437971" cy="1526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8"/>
              </a:lnSpc>
              <a:spcBef>
                <a:spcPct val="0"/>
              </a:spcBef>
            </a:pPr>
            <a:r>
              <a:rPr lang="en-US" sz="2898">
                <a:solidFill>
                  <a:srgbClr val="FFFFFF"/>
                </a:solidFill>
                <a:latin typeface="Comic Sans Bold"/>
              </a:rPr>
              <a:t>Se il valore della variabile target risulta uguale al valore </a:t>
            </a:r>
          </a:p>
          <a:p>
            <a:pPr algn="ctr">
              <a:lnSpc>
                <a:spcPts val="4058"/>
              </a:lnSpc>
              <a:spcBef>
                <a:spcPct val="0"/>
              </a:spcBef>
            </a:pPr>
            <a:r>
              <a:rPr lang="en-US" sz="2898">
                <a:solidFill>
                  <a:srgbClr val="3A71D6"/>
                </a:solidFill>
                <a:latin typeface="Comic Sans Bold"/>
              </a:rPr>
              <a:t>0xdeadbeef</a:t>
            </a:r>
            <a:r>
              <a:rPr lang="en-US" sz="2898">
                <a:solidFill>
                  <a:srgbClr val="FFFFFF"/>
                </a:solidFill>
                <a:latin typeface="Comic Sans Bold"/>
              </a:rPr>
              <a:t>, allora viene stampato un messaggio il </a:t>
            </a:r>
          </a:p>
          <a:p>
            <a:pPr algn="ctr">
              <a:lnSpc>
                <a:spcPts val="4058"/>
              </a:lnSpc>
              <a:spcBef>
                <a:spcPct val="0"/>
              </a:spcBef>
            </a:pPr>
            <a:r>
              <a:rPr lang="en-US" sz="2898">
                <a:solidFill>
                  <a:srgbClr val="FFFFFF"/>
                </a:solidFill>
                <a:latin typeface="Comic Sans Bold"/>
              </a:rPr>
              <a:t>quale indica che </a:t>
            </a:r>
            <a:r>
              <a:rPr lang="en-US" sz="2898">
                <a:solidFill>
                  <a:srgbClr val="3A71D6"/>
                </a:solidFill>
                <a:latin typeface="Comic Sans Bold"/>
              </a:rPr>
              <a:t>“il target è stato colpito correttamente”.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7370" y="542951"/>
            <a:ext cx="7527761" cy="6466310"/>
          </a:xfrm>
          <a:custGeom>
            <a:avLst/>
            <a:gdLst/>
            <a:ahLst/>
            <a:cxnLst/>
            <a:rect r="r" b="b" t="t" l="l"/>
            <a:pathLst>
              <a:path h="6466310" w="7527761">
                <a:moveTo>
                  <a:pt x="0" y="0"/>
                </a:moveTo>
                <a:lnTo>
                  <a:pt x="7527761" y="0"/>
                </a:lnTo>
                <a:lnTo>
                  <a:pt x="7527761" y="6466310"/>
                </a:lnTo>
                <a:lnTo>
                  <a:pt x="0" y="6466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3676938" y="-3778608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3361729" y="3389697"/>
            <a:ext cx="0" cy="86554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>
            <a:off x="13342679" y="2066951"/>
            <a:ext cx="0" cy="86554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" id="6"/>
          <p:cNvSpPr txBox="true"/>
          <p:nvPr/>
        </p:nvSpPr>
        <p:spPr>
          <a:xfrm rot="0">
            <a:off x="8782033" y="4276675"/>
            <a:ext cx="9505967" cy="922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0"/>
              </a:lnSpc>
              <a:spcBef>
                <a:spcPct val="0"/>
              </a:spcBef>
            </a:pPr>
            <a:r>
              <a:rPr lang="en-US" sz="2664">
                <a:solidFill>
                  <a:srgbClr val="FFFFFF"/>
                </a:solidFill>
                <a:latin typeface="Comic Sans Bold"/>
              </a:rPr>
              <a:t>E’ necessario analizzare lo stack per capire come sono disposte le variabili al suo interno.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0">
            <a:off x="14383013" y="8978840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3380779" y="5199586"/>
            <a:ext cx="0" cy="86554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87370" y="5835266"/>
            <a:ext cx="8168004" cy="1173994"/>
          </a:xfrm>
          <a:custGeom>
            <a:avLst/>
            <a:gdLst/>
            <a:ahLst/>
            <a:cxnLst/>
            <a:rect r="r" b="b" t="t" l="l"/>
            <a:pathLst>
              <a:path h="1173994" w="8168004">
                <a:moveTo>
                  <a:pt x="0" y="0"/>
                </a:moveTo>
                <a:lnTo>
                  <a:pt x="8168003" y="0"/>
                </a:lnTo>
                <a:lnTo>
                  <a:pt x="8168003" y="1173995"/>
                </a:lnTo>
                <a:lnTo>
                  <a:pt x="0" y="1173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900284" y="6596357"/>
            <a:ext cx="881748" cy="774335"/>
          </a:xfrm>
          <a:custGeom>
            <a:avLst/>
            <a:gdLst/>
            <a:ahLst/>
            <a:cxnLst/>
            <a:rect r="r" b="b" t="t" l="l"/>
            <a:pathLst>
              <a:path h="774335" w="881748">
                <a:moveTo>
                  <a:pt x="0" y="0"/>
                </a:moveTo>
                <a:lnTo>
                  <a:pt x="881749" y="0"/>
                </a:lnTo>
                <a:lnTo>
                  <a:pt x="881749" y="774336"/>
                </a:lnTo>
                <a:lnTo>
                  <a:pt x="0" y="774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144000" y="485801"/>
            <a:ext cx="829184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Inoltre è possibile notare che le variabili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target e buffer sono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spazialmente vicine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54254" y="2875347"/>
            <a:ext cx="787134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Saranno vicine anche in memoria centrale?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55373" y="6007983"/>
            <a:ext cx="10159286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3A71D6"/>
                </a:solidFill>
                <a:latin typeface="Comic Sans Bold"/>
              </a:rPr>
              <a:t>Perchè?</a:t>
            </a:r>
            <a:r>
              <a:rPr lang="en-US" sz="2600">
                <a:solidFill>
                  <a:srgbClr val="FFFFFF"/>
                </a:solidFill>
                <a:latin typeface="Comic Sans Bold"/>
              </a:rPr>
              <a:t> Se le due variabili sono contigue in memoria, è possibile sovrascrivere la variabile target sfruttando la vicinanza con la variabile buffer.</a:t>
            </a:r>
          </a:p>
        </p:txBody>
      </p:sp>
      <p:sp>
        <p:nvSpPr>
          <p:cNvPr name="Freeform 14" id="14"/>
          <p:cNvSpPr/>
          <p:nvPr/>
        </p:nvSpPr>
        <p:spPr>
          <a:xfrm flipH="true" flipV="true" rot="0">
            <a:off x="-3909021" y="7190801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20507" y="7770743"/>
            <a:ext cx="17867493" cy="200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  <a:spcBef>
                <a:spcPct val="0"/>
              </a:spcBef>
            </a:pPr>
            <a:r>
              <a:rPr lang="en-US" sz="2880">
                <a:solidFill>
                  <a:srgbClr val="FFFFFF"/>
                </a:solidFill>
                <a:latin typeface="Comic Sans Bold"/>
              </a:rPr>
              <a:t>L’idea è quella di scrivere, mediante una stringa formattata data in input minore di </a:t>
            </a:r>
            <a:r>
              <a:rPr lang="en-US" sz="2880">
                <a:solidFill>
                  <a:srgbClr val="3A71D6"/>
                </a:solidFill>
                <a:latin typeface="Comic Sans Bold"/>
              </a:rPr>
              <a:t>10 byte</a:t>
            </a:r>
            <a:r>
              <a:rPr lang="en-US" sz="2880">
                <a:solidFill>
                  <a:srgbClr val="FFFFFF"/>
                </a:solidFill>
                <a:latin typeface="Comic Sans Bold"/>
              </a:rPr>
              <a:t> (come esplicitamente richiesto),</a:t>
            </a:r>
            <a:r>
              <a:rPr lang="en-US" sz="2880">
                <a:solidFill>
                  <a:srgbClr val="3A71D6"/>
                </a:solidFill>
                <a:latin typeface="Comic Sans Bold"/>
              </a:rPr>
              <a:t> 68 byte</a:t>
            </a:r>
            <a:r>
              <a:rPr lang="en-US" sz="2880">
                <a:solidFill>
                  <a:srgbClr val="FFFFFF"/>
                </a:solidFill>
                <a:latin typeface="Comic Sans Bold"/>
              </a:rPr>
              <a:t> all’interno di buffer; poichè buffer può contenere</a:t>
            </a:r>
            <a:r>
              <a:rPr lang="en-US" sz="2880">
                <a:solidFill>
                  <a:srgbClr val="3A71D6"/>
                </a:solidFill>
                <a:latin typeface="Comic Sans Bold"/>
              </a:rPr>
              <a:t> 64 byte</a:t>
            </a:r>
            <a:r>
              <a:rPr lang="en-US" sz="2880">
                <a:solidFill>
                  <a:srgbClr val="FFFFFF"/>
                </a:solidFill>
                <a:latin typeface="Comic Sans Bold"/>
              </a:rPr>
              <a:t>, i primi 64 byte dell’input di 10 byte espanso</a:t>
            </a:r>
          </a:p>
          <a:p>
            <a:pPr algn="ctr">
              <a:lnSpc>
                <a:spcPts val="4032"/>
              </a:lnSpc>
              <a:spcBef>
                <a:spcPct val="0"/>
              </a:spcBef>
            </a:pPr>
            <a:r>
              <a:rPr lang="en-US" sz="2880">
                <a:solidFill>
                  <a:srgbClr val="FFFFFF"/>
                </a:solidFill>
                <a:latin typeface="Comic Sans Bold"/>
              </a:rPr>
              <a:t>riempiranno buffer, mentre i restanti 4 riempiranno target </a:t>
            </a:r>
            <a:r>
              <a:rPr lang="en-US" sz="2880">
                <a:solidFill>
                  <a:srgbClr val="3A71D6"/>
                </a:solidFill>
                <a:latin typeface="Comic Sans Bold"/>
              </a:rPr>
              <a:t>(buffer overflow)</a:t>
            </a:r>
            <a:r>
              <a:rPr lang="en-US" sz="2880">
                <a:solidFill>
                  <a:srgbClr val="FFFFFF"/>
                </a:solidFill>
                <a:latin typeface="Comic Sans Bold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41158" y="9990000"/>
            <a:ext cx="1770487" cy="2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7"/>
              </a:lnSpc>
            </a:pPr>
            <a:r>
              <a:rPr lang="en-US" sz="1762">
                <a:solidFill>
                  <a:srgbClr val="E02D1E"/>
                </a:solidFill>
                <a:latin typeface="Open Sans Bold"/>
              </a:rPr>
              <a:t>Fine Alessandro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3214179" y="8574358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9756" y="3733069"/>
            <a:ext cx="246919" cy="246919"/>
          </a:xfrm>
          <a:custGeom>
            <a:avLst/>
            <a:gdLst/>
            <a:ahLst/>
            <a:cxnLst/>
            <a:rect r="r" b="b" t="t" l="l"/>
            <a:pathLst>
              <a:path h="246919" w="246919">
                <a:moveTo>
                  <a:pt x="0" y="0"/>
                </a:moveTo>
                <a:lnTo>
                  <a:pt x="246919" y="0"/>
                </a:lnTo>
                <a:lnTo>
                  <a:pt x="246919" y="246918"/>
                </a:lnTo>
                <a:lnTo>
                  <a:pt x="0" y="246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3350279" y="-2945395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46990" y="317612"/>
            <a:ext cx="1123080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UTILIZZO DELLA MEMORIA DA PARTE DI UN PROCESSO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-8151901" y="-5470105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5321" y="1179099"/>
            <a:ext cx="16857359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mic Sans Bold"/>
              </a:rPr>
              <a:t>Quando viene eseguito un programma il sistema operativo normalmente genera un </a:t>
            </a:r>
            <a:r>
              <a:rPr lang="en-US" sz="2600">
                <a:solidFill>
                  <a:srgbClr val="FFFFFF"/>
                </a:solidFill>
                <a:latin typeface="Comic Sans Bold"/>
              </a:rPr>
              <a:t>nuovo processo e alloca in memoria centrale (RAM) uno spazio di memoria virtuale </a:t>
            </a:r>
            <a:r>
              <a:rPr lang="en-US" sz="2600">
                <a:solidFill>
                  <a:srgbClr val="FFFFFF"/>
                </a:solidFill>
                <a:latin typeface="Comic Sans Bold"/>
              </a:rPr>
              <a:t>riservato al processo stesso.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5321" y="2427509"/>
            <a:ext cx="13629561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3A71D6"/>
                </a:solidFill>
                <a:latin typeface="Comic Sans Bold"/>
              </a:rPr>
              <a:t>Tipicamente questa porzione di memoria RAM allocata al processo viene tipicamente 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3A71D6"/>
                </a:solidFill>
                <a:latin typeface="Comic Sans Bold"/>
              </a:rPr>
              <a:t>suddivisa in tre parti: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5321" y="3694969"/>
            <a:ext cx="11804928" cy="1153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Comic Sans Bold"/>
              </a:rPr>
              <a:t>La</a:t>
            </a:r>
            <a:r>
              <a:rPr lang="en-US" sz="2200">
                <a:solidFill>
                  <a:srgbClr val="3A71D6"/>
                </a:solidFill>
                <a:latin typeface="Comic Sans Bold"/>
              </a:rPr>
              <a:t> prima</a:t>
            </a:r>
            <a:r>
              <a:rPr lang="en-US" sz="2200">
                <a:solidFill>
                  <a:srgbClr val="FFFFFF"/>
                </a:solidFill>
                <a:latin typeface="Comic Sans Bold"/>
              </a:rPr>
              <a:t> è il </a:t>
            </a:r>
            <a:r>
              <a:rPr lang="en-US" sz="2200">
                <a:solidFill>
                  <a:srgbClr val="3A71D6"/>
                </a:solidFill>
                <a:latin typeface="Comic Sans Bold"/>
              </a:rPr>
              <a:t>segmento testo</a:t>
            </a:r>
            <a:r>
              <a:rPr lang="en-US" sz="2200">
                <a:solidFill>
                  <a:srgbClr val="FFFFFF"/>
                </a:solidFill>
                <a:latin typeface="Comic Sans Bold"/>
              </a:rPr>
              <a:t> che contiene le istruzioni del programma che risiedono 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Comic Sans Bold"/>
              </a:rPr>
              <a:t>per tutta la durata dell’esecuzione del programma. Tale segmento è posizionato vicino 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Comic Sans Bold"/>
              </a:rPr>
              <a:t>al limite inferiore (indirizzi bassi) dello spazio di indirizzamento dedicato al processo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5321" y="5210713"/>
            <a:ext cx="10199846" cy="76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Comic Sans Bold"/>
              </a:rPr>
              <a:t>La </a:t>
            </a:r>
            <a:r>
              <a:rPr lang="en-US" sz="2200">
                <a:solidFill>
                  <a:srgbClr val="3A71D6"/>
                </a:solidFill>
                <a:latin typeface="Comic Sans Bold"/>
              </a:rPr>
              <a:t>seconda</a:t>
            </a:r>
            <a:r>
              <a:rPr lang="en-US" sz="2200">
                <a:solidFill>
                  <a:srgbClr val="FFFFFF"/>
                </a:solidFill>
                <a:latin typeface="Comic Sans Bold"/>
              </a:rPr>
              <a:t> parte, collocata immediatamente sopra al segmento testo, è il 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3A71D6"/>
                </a:solidFill>
                <a:latin typeface="Comic Sans Bold"/>
              </a:rPr>
              <a:t>segmento dati</a:t>
            </a:r>
            <a:r>
              <a:rPr lang="en-US" sz="2200">
                <a:solidFill>
                  <a:srgbClr val="FFFFFF"/>
                </a:solidFill>
                <a:latin typeface="Comic Sans Bold"/>
              </a:rPr>
              <a:t>, che viene ulteriormente suddiviso in due parti: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39756" y="5248813"/>
            <a:ext cx="246919" cy="246919"/>
          </a:xfrm>
          <a:custGeom>
            <a:avLst/>
            <a:gdLst/>
            <a:ahLst/>
            <a:cxnLst/>
            <a:rect r="r" b="b" t="t" l="l"/>
            <a:pathLst>
              <a:path h="246919" w="246919">
                <a:moveTo>
                  <a:pt x="0" y="0"/>
                </a:moveTo>
                <a:lnTo>
                  <a:pt x="246919" y="0"/>
                </a:lnTo>
                <a:lnTo>
                  <a:pt x="246919" y="246919"/>
                </a:lnTo>
                <a:lnTo>
                  <a:pt x="0" y="246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6374033"/>
            <a:ext cx="246919" cy="246919"/>
          </a:xfrm>
          <a:custGeom>
            <a:avLst/>
            <a:gdLst/>
            <a:ahLst/>
            <a:cxnLst/>
            <a:rect r="r" b="b" t="t" l="l"/>
            <a:pathLst>
              <a:path h="246919" w="246919">
                <a:moveTo>
                  <a:pt x="0" y="0"/>
                </a:moveTo>
                <a:lnTo>
                  <a:pt x="246919" y="0"/>
                </a:lnTo>
                <a:lnTo>
                  <a:pt x="246919" y="246918"/>
                </a:lnTo>
                <a:lnTo>
                  <a:pt x="0" y="246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23542" y="6335933"/>
            <a:ext cx="9788485" cy="1099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Comic Sans Bold"/>
              </a:rPr>
              <a:t>La sezione dei </a:t>
            </a:r>
            <a:r>
              <a:rPr lang="en-US" sz="2100">
                <a:solidFill>
                  <a:srgbClr val="3A71D6"/>
                </a:solidFill>
                <a:latin typeface="Comic Sans Bold"/>
              </a:rPr>
              <a:t>dati statici</a:t>
            </a:r>
            <a:r>
              <a:rPr lang="en-US" sz="2100">
                <a:solidFill>
                  <a:srgbClr val="FFFFFF"/>
                </a:solidFill>
                <a:latin typeface="Comic Sans Bold"/>
              </a:rPr>
              <a:t>, che contiene oggetti di dimensione nota al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Comic Sans Bold"/>
              </a:rPr>
              <a:t>compilatore e il cui tempo di vita è il periodo di esecuzione del programma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Comic Sans Bold"/>
              </a:rPr>
              <a:t>(es. variabili globali)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7927389"/>
            <a:ext cx="246919" cy="246919"/>
          </a:xfrm>
          <a:custGeom>
            <a:avLst/>
            <a:gdLst/>
            <a:ahLst/>
            <a:cxnLst/>
            <a:rect r="r" b="b" t="t" l="l"/>
            <a:pathLst>
              <a:path h="246919" w="246919">
                <a:moveTo>
                  <a:pt x="0" y="0"/>
                </a:moveTo>
                <a:lnTo>
                  <a:pt x="246919" y="0"/>
                </a:lnTo>
                <a:lnTo>
                  <a:pt x="246919" y="246919"/>
                </a:lnTo>
                <a:lnTo>
                  <a:pt x="0" y="2469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23483" y="7889289"/>
            <a:ext cx="10304859" cy="1099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Comic Sans Bold"/>
              </a:rPr>
              <a:t>La sezione</a:t>
            </a:r>
            <a:r>
              <a:rPr lang="en-US" sz="2100">
                <a:solidFill>
                  <a:srgbClr val="3A71D6"/>
                </a:solidFill>
                <a:latin typeface="Comic Sans Bold"/>
              </a:rPr>
              <a:t> dei dati dinamici (heap)</a:t>
            </a:r>
            <a:r>
              <a:rPr lang="en-US" sz="2100">
                <a:solidFill>
                  <a:srgbClr val="FFFFFF"/>
                </a:solidFill>
                <a:latin typeface="Comic Sans Bold"/>
              </a:rPr>
              <a:t>, posta immediatamente al di sopra dei dati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Comic Sans Bold"/>
              </a:rPr>
              <a:t>statici, contiene dati che vengono allocati dal programma durante la sua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Comic Sans Bold"/>
              </a:rPr>
              <a:t>esecuzione (es. malloc()). Questo segmento si espande verso gli indirizzi alti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95767" y="4571219"/>
            <a:ext cx="5048889" cy="5449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3A71D6"/>
                </a:solidFill>
                <a:latin typeface="Comic Sans Bold"/>
              </a:rPr>
              <a:t>La </a:t>
            </a:r>
            <a:r>
              <a:rPr lang="en-US" sz="2200">
                <a:solidFill>
                  <a:srgbClr val="3A71D6"/>
                </a:solidFill>
                <a:latin typeface="Comic Sans Bold"/>
              </a:rPr>
              <a:t>terza</a:t>
            </a:r>
            <a:r>
              <a:rPr lang="en-US" sz="2200">
                <a:solidFill>
                  <a:srgbClr val="FFFFFF"/>
                </a:solidFill>
                <a:latin typeface="Comic Sans Bold"/>
              </a:rPr>
              <a:t> parte è il</a:t>
            </a:r>
            <a:r>
              <a:rPr lang="en-US" sz="2200">
                <a:solidFill>
                  <a:srgbClr val="3A71D6"/>
                </a:solidFill>
                <a:latin typeface="Comic Sans Bold"/>
              </a:rPr>
              <a:t> segmento di stack</a:t>
            </a:r>
            <a:r>
              <a:rPr lang="en-US" sz="2200">
                <a:solidFill>
                  <a:srgbClr val="FFFFFF"/>
                </a:solidFill>
                <a:latin typeface="Comic Sans Bold"/>
              </a:rPr>
              <a:t> del programma che è posizionato vicino al limite 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Comic Sans Bold"/>
              </a:rPr>
              <a:t>superiore (indirizzi alti) dello spazio di indirizzamento dedicato al processo. Come per i 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Comic Sans Bold"/>
              </a:rPr>
              <a:t>dati dinamici, la dimensione massima di questo segmento non è nota a priori, ed ogni 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Comic Sans Bold"/>
              </a:rPr>
              <a:t>qualvolta il programma introduce valori (variabili locali e parametri di una funzione), il 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Comic Sans Bold"/>
              </a:rPr>
              <a:t>sistema operativo espande tale segmento verso gli indirizzi bassi.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2520249" y="4725304"/>
            <a:ext cx="246919" cy="246919"/>
          </a:xfrm>
          <a:custGeom>
            <a:avLst/>
            <a:gdLst/>
            <a:ahLst/>
            <a:cxnLst/>
            <a:rect r="r" b="b" t="t" l="l"/>
            <a:pathLst>
              <a:path h="246919" w="246919">
                <a:moveTo>
                  <a:pt x="0" y="0"/>
                </a:moveTo>
                <a:lnTo>
                  <a:pt x="246918" y="0"/>
                </a:lnTo>
                <a:lnTo>
                  <a:pt x="246918" y="246918"/>
                </a:lnTo>
                <a:lnTo>
                  <a:pt x="0" y="246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974470" y="-3368345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9611" y="542992"/>
            <a:ext cx="15656498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omic Sans Bold"/>
              </a:rPr>
              <a:t>Il </a:t>
            </a:r>
            <a:r>
              <a:rPr lang="en-US" sz="2500">
                <a:solidFill>
                  <a:srgbClr val="3A71D6"/>
                </a:solidFill>
                <a:latin typeface="Comic Sans Bold"/>
              </a:rPr>
              <a:t>segmento di stack</a:t>
            </a:r>
            <a:r>
              <a:rPr lang="en-US" sz="2500">
                <a:solidFill>
                  <a:srgbClr val="FFFFFF"/>
                </a:solidFill>
                <a:latin typeface="Comic Sans Bold"/>
              </a:rPr>
              <a:t> è una zona di memoria di un programma, organizzata in forma di </a:t>
            </a:r>
            <a:r>
              <a:rPr lang="en-US" sz="2500">
                <a:solidFill>
                  <a:srgbClr val="3A71D6"/>
                </a:solidFill>
                <a:latin typeface="Comic Sans Bold"/>
              </a:rPr>
              <a:t>stack</a:t>
            </a:r>
            <a:r>
              <a:rPr lang="en-US" sz="2500">
                <a:solidFill>
                  <a:srgbClr val="FFFFFF"/>
                </a:solidFill>
                <a:latin typeface="Comic Sans Bold"/>
              </a:rPr>
              <a:t>, nella quale sono immagazzinate le informazioni (i dati oggetto dell’elaborazione) sulle </a:t>
            </a:r>
            <a:r>
              <a:rPr lang="en-US" sz="2500">
                <a:solidFill>
                  <a:srgbClr val="3A71D6"/>
                </a:solidFill>
                <a:latin typeface="Comic Sans Bold"/>
              </a:rPr>
              <a:t>funzioni</a:t>
            </a:r>
            <a:r>
              <a:rPr lang="en-US" sz="2500">
                <a:solidFill>
                  <a:srgbClr val="FFFFFF"/>
                </a:solidFill>
                <a:latin typeface="Comic Sans Bold"/>
              </a:rPr>
              <a:t> attive in un dato momento (le funzioni attive sono quelle che sono state invocate ma la cui esecuzione non è terminata)  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13804667" y="7971533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-4478111" y="5143500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9611" y="3557589"/>
            <a:ext cx="15379690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omic Sans Bold"/>
              </a:rPr>
              <a:t>I linguaggi di programmazione moderni hanno il costrutto di procedura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omic Sans Bold"/>
              </a:rPr>
              <a:t>o funzione e quindi l’esecuzione di un programma consiste a sua volta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omic Sans Bold"/>
              </a:rPr>
              <a:t>di diverse “</a:t>
            </a:r>
            <a:r>
              <a:rPr lang="en-US" sz="2500">
                <a:solidFill>
                  <a:srgbClr val="3A71D6"/>
                </a:solidFill>
                <a:latin typeface="Comic Sans Bold"/>
              </a:rPr>
              <a:t>chiamate a funzioni</a:t>
            </a:r>
            <a:r>
              <a:rPr lang="en-US" sz="2500">
                <a:solidFill>
                  <a:srgbClr val="FFFFFF"/>
                </a:solidFill>
                <a:latin typeface="Comic Sans Bold"/>
              </a:rPr>
              <a:t>”. Una chiamata a procedura altera il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omic Sans Bold"/>
              </a:rPr>
              <a:t>flusso di controllo come un salto (jump), ma, diversamente da un salto, 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omic Sans Bold"/>
              </a:rPr>
              <a:t>una volta finito il proprio compito, una funzione ritorna il controllo 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omic Sans Bold"/>
              </a:rPr>
              <a:t>all'istruzione posta appena successivamente alla chiamata.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23856" y="2706689"/>
            <a:ext cx="140354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omic Sans Bold"/>
              </a:rPr>
              <a:t>Durante l’esecuzione di un programma, le funzioni hanno la necessità di archiviare tali dati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9611" y="7060374"/>
            <a:ext cx="17452581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omic Sans Bold"/>
              </a:rPr>
              <a:t>Quest'astrazione può essere implementata proprio con il supporto di uno stack; inoltre ciascuna chiamata genera uno </a:t>
            </a:r>
            <a:r>
              <a:rPr lang="en-US" sz="2500">
                <a:solidFill>
                  <a:srgbClr val="3A71D6"/>
                </a:solidFill>
                <a:latin typeface="Comic Sans Bold"/>
              </a:rPr>
              <a:t>stack frame</a:t>
            </a:r>
            <a:r>
              <a:rPr lang="en-US" sz="2500">
                <a:solidFill>
                  <a:srgbClr val="FFFFFF"/>
                </a:solidFill>
                <a:latin typeface="Comic Sans Bold"/>
              </a:rPr>
              <a:t> all’interno dello stack. Questi stack frame vengono impilati sullo stack (allocati) quando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omic Sans Bold"/>
              </a:rPr>
              <a:t>viene chiamata una funzione e spilati quando la funzione ritorna (deallocati). All’interno di uno stack frame la “funzione chiamata” generalmente (a seconda dell’architettura) memorizza le variabili locali, i parametri, l’indirizzo dell’istruzione della funzione chiamante a cui dovrà restituire il controllo (return address, contenuto nell’instruction pointer o IP) e il puntatore al frame della funzione chiamante;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226409" y="-2187420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88178" y="1127212"/>
            <a:ext cx="17099822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Comic Sans Bold"/>
              </a:rPr>
              <a:t>Da precisare che Il contenuto esatto e il layout dello stack/stack frame variano in base all'architettura del processore e alla convenzione delle chiamate a funzione. In particolare nell’</a:t>
            </a:r>
            <a:r>
              <a:rPr lang="en-US" sz="2800">
                <a:solidFill>
                  <a:srgbClr val="3A71D6"/>
                </a:solidFill>
                <a:latin typeface="Comic Sans Bold"/>
              </a:rPr>
              <a:t>architettura Intel x86 </a:t>
            </a:r>
            <a:r>
              <a:rPr lang="en-US" sz="2800">
                <a:solidFill>
                  <a:srgbClr val="FFFFFF"/>
                </a:solidFill>
                <a:latin typeface="Comic Sans Bold"/>
              </a:rPr>
              <a:t>gli stack frame vengono gestiti mediante tre registri: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749543" y="4959565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7376" y="4256044"/>
            <a:ext cx="4286993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3A71D6"/>
                </a:solidFill>
                <a:latin typeface="Comic Sans Bold"/>
              </a:rPr>
              <a:t>ESP</a:t>
            </a:r>
            <a:r>
              <a:rPr lang="en-US" sz="2500">
                <a:solidFill>
                  <a:srgbClr val="FFFFFF"/>
                </a:solidFill>
                <a:latin typeface="Comic Sans Bold"/>
              </a:rPr>
              <a:t>: punta al top dello stack, ovvero 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omic Sans Bold"/>
              </a:rPr>
              <a:t>contiene l’indirizzo del byte che è posto al top dello stack.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61591" y="6829425"/>
            <a:ext cx="6164818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3A71D6"/>
                </a:solidFill>
                <a:latin typeface="Comic Sans Bold"/>
              </a:rPr>
              <a:t>EBP</a:t>
            </a:r>
            <a:r>
              <a:rPr lang="en-US" sz="2500">
                <a:solidFill>
                  <a:srgbClr val="FFFFFF"/>
                </a:solidFill>
                <a:latin typeface="Comic Sans Bold"/>
              </a:rPr>
              <a:t>: contiene l’indirizzo del campo 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omic Sans Bold"/>
              </a:rPr>
              <a:t>“puntatore frame precedente” dello 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omic Sans Bold"/>
              </a:rPr>
              <a:t>stack frame precedente, e consente di 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omic Sans Bold"/>
              </a:rPr>
              <a:t>accedere agli argomenti e alle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omic Sans Bold"/>
              </a:rPr>
              <a:t>variabili locali all’interno del frame 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omic Sans Bold"/>
              </a:rPr>
              <a:t>associato alla funzione in esecuzione.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71829" y="4284071"/>
            <a:ext cx="618267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3A71D6"/>
                </a:solidFill>
                <a:latin typeface="Comic Sans Bold"/>
              </a:rPr>
              <a:t>EAX</a:t>
            </a:r>
            <a:r>
              <a:rPr lang="en-US" sz="2500">
                <a:solidFill>
                  <a:srgbClr val="FFFFFF"/>
                </a:solidFill>
                <a:latin typeface="Comic Sans Bold"/>
              </a:rPr>
              <a:t>: utilizzato per trasferire valori di 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omic Sans Bold"/>
              </a:rPr>
              <a:t>ritorno.</a:t>
            </a:r>
          </a:p>
        </p:txBody>
      </p:sp>
      <p:sp>
        <p:nvSpPr>
          <p:cNvPr name="Freeform 8" id="8"/>
          <p:cNvSpPr/>
          <p:nvPr/>
        </p:nvSpPr>
        <p:spPr>
          <a:xfrm flipH="true" flipV="true" rot="0">
            <a:off x="13116786" y="7458225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3909021" y="5747184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7370" y="542951"/>
            <a:ext cx="8574268" cy="7365255"/>
          </a:xfrm>
          <a:custGeom>
            <a:avLst/>
            <a:gdLst/>
            <a:ahLst/>
            <a:cxnLst/>
            <a:rect r="r" b="b" t="t" l="l"/>
            <a:pathLst>
              <a:path h="7365255" w="8574268">
                <a:moveTo>
                  <a:pt x="0" y="0"/>
                </a:moveTo>
                <a:lnTo>
                  <a:pt x="8574268" y="0"/>
                </a:lnTo>
                <a:lnTo>
                  <a:pt x="8574268" y="7365254"/>
                </a:lnTo>
                <a:lnTo>
                  <a:pt x="0" y="7365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12600975" y="4620525"/>
            <a:ext cx="1672171" cy="1308960"/>
            <a:chOff x="0" y="0"/>
            <a:chExt cx="812800" cy="6362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36252"/>
            </a:xfrm>
            <a:custGeom>
              <a:avLst/>
              <a:gdLst/>
              <a:ahLst/>
              <a:cxnLst/>
              <a:rect r="r" b="b" t="t" l="l"/>
              <a:pathLst>
                <a:path h="636252" w="812800">
                  <a:moveTo>
                    <a:pt x="812800" y="318126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33052"/>
                  </a:lnTo>
                  <a:lnTo>
                    <a:pt x="406400" y="433052"/>
                  </a:lnTo>
                  <a:lnTo>
                    <a:pt x="406400" y="636252"/>
                  </a:lnTo>
                  <a:lnTo>
                    <a:pt x="812800" y="318126"/>
                  </a:ln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203200"/>
              <a:ext cx="711200" cy="229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true" rot="0">
            <a:off x="11989655" y="-3115794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485801"/>
            <a:ext cx="8949333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Comic Sans Bold"/>
              </a:rPr>
              <a:t>Dunque, in base a ciò che è stato detto, la variabile 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3A71D6"/>
                </a:solidFill>
                <a:latin typeface="Comic Sans Bold"/>
              </a:rPr>
              <a:t>buffer[]</a:t>
            </a:r>
            <a:r>
              <a:rPr lang="en-US" sz="2699">
                <a:solidFill>
                  <a:srgbClr val="FFFFFF"/>
                </a:solidFill>
                <a:latin typeface="Comic Sans Bold"/>
              </a:rPr>
              <a:t> dovrebbe essere posizionata ad un indirizzo 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Comic Sans Bold"/>
              </a:rPr>
              <a:t>più basso rispetto alla variabile </a:t>
            </a:r>
            <a:r>
              <a:rPr lang="en-US" sz="2699">
                <a:solidFill>
                  <a:srgbClr val="3A71D6"/>
                </a:solidFill>
                <a:latin typeface="Comic Sans Bold"/>
              </a:rPr>
              <a:t>target.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70300" y="2936528"/>
            <a:ext cx="9217700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omic Sans Bold"/>
              </a:rPr>
              <a:t>Ciò dipende dal fatto che le variabili definite per ultime si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omic Sans Bold"/>
              </a:rPr>
              <a:t>posizionano al </a:t>
            </a:r>
            <a:r>
              <a:rPr lang="en-US" sz="2499">
                <a:solidFill>
                  <a:srgbClr val="3A71D6"/>
                </a:solidFill>
                <a:latin typeface="Comic Sans Bold"/>
              </a:rPr>
              <a:t>top dello stack </a:t>
            </a:r>
            <a:r>
              <a:rPr lang="en-US" sz="2499">
                <a:solidFill>
                  <a:srgbClr val="FFFFFF"/>
                </a:solidFill>
                <a:latin typeface="Comic Sans Bold"/>
              </a:rPr>
              <a:t>(lo stack cresce verso gli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omic Sans Bold"/>
              </a:rPr>
              <a:t>indirizzi bassi)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67242" y="6276808"/>
            <a:ext cx="8623816" cy="3247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1"/>
              </a:lnSpc>
              <a:spcBef>
                <a:spcPct val="0"/>
              </a:spcBef>
            </a:pPr>
            <a:r>
              <a:rPr lang="en-US" sz="2636">
                <a:solidFill>
                  <a:srgbClr val="FFFFFF"/>
                </a:solidFill>
                <a:latin typeface="Comic Sans Bold"/>
              </a:rPr>
              <a:t>E’ necessario, però, </a:t>
            </a:r>
            <a:r>
              <a:rPr lang="en-US" sz="2636">
                <a:solidFill>
                  <a:srgbClr val="3A71D6"/>
                </a:solidFill>
                <a:latin typeface="Comic Sans Bold"/>
              </a:rPr>
              <a:t>ricostruire esattamente il layout dello stack</a:t>
            </a:r>
            <a:r>
              <a:rPr lang="en-US" sz="2636">
                <a:solidFill>
                  <a:srgbClr val="FFFFFF"/>
                </a:solidFill>
                <a:latin typeface="Comic Sans Bold"/>
              </a:rPr>
              <a:t> del programma in esame per determinare esattamente dove sono posizionati i byte della variabile </a:t>
            </a:r>
            <a:r>
              <a:rPr lang="en-US" sz="2636">
                <a:solidFill>
                  <a:srgbClr val="3A71D6"/>
                </a:solidFill>
                <a:latin typeface="Comic Sans Bold"/>
              </a:rPr>
              <a:t>target </a:t>
            </a:r>
            <a:r>
              <a:rPr lang="en-US" sz="2636">
                <a:solidFill>
                  <a:srgbClr val="FFFFFF"/>
                </a:solidFill>
                <a:latin typeface="Comic Sans Bold"/>
              </a:rPr>
              <a:t>che devono essere sovrascritti mediante </a:t>
            </a:r>
            <a:r>
              <a:rPr lang="en-US" sz="2636">
                <a:solidFill>
                  <a:srgbClr val="3A71D6"/>
                </a:solidFill>
                <a:latin typeface="Comic Sans Bold"/>
              </a:rPr>
              <a:t>overflow </a:t>
            </a:r>
            <a:r>
              <a:rPr lang="en-US" sz="2636">
                <a:solidFill>
                  <a:srgbClr val="FFFFFF"/>
                </a:solidFill>
                <a:latin typeface="Comic Sans Bold"/>
              </a:rPr>
              <a:t>per raggiungere l</a:t>
            </a:r>
            <a:r>
              <a:rPr lang="en-US" sz="2636">
                <a:solidFill>
                  <a:srgbClr val="3A71D6"/>
                </a:solidFill>
                <a:latin typeface="Comic Sans Bold"/>
              </a:rPr>
              <a:t>’obiettivo della sfida</a:t>
            </a:r>
            <a:r>
              <a:rPr lang="en-US" sz="2636">
                <a:solidFill>
                  <a:srgbClr val="FFFFFF"/>
                </a:solidFill>
                <a:latin typeface="Comic Sans Bold"/>
              </a:rPr>
              <a:t>, ovvero </a:t>
            </a:r>
            <a:r>
              <a:rPr lang="en-US" sz="2636">
                <a:solidFill>
                  <a:srgbClr val="3A71D6"/>
                </a:solidFill>
                <a:latin typeface="Comic Sans Bold"/>
              </a:rPr>
              <a:t>modificare il flusso di esecuzione del programma</a:t>
            </a:r>
            <a:r>
              <a:rPr lang="en-US" sz="2636">
                <a:solidFill>
                  <a:srgbClr val="FFFFFF"/>
                </a:solidFill>
                <a:latin typeface="Comic Sans Bold"/>
              </a:rPr>
              <a:t>.</a:t>
            </a:r>
          </a:p>
        </p:txBody>
      </p:sp>
      <p:sp>
        <p:nvSpPr>
          <p:cNvPr name="Freeform 11" id="11"/>
          <p:cNvSpPr/>
          <p:nvPr/>
        </p:nvSpPr>
        <p:spPr>
          <a:xfrm flipH="true" flipV="true" rot="0">
            <a:off x="14267352" y="8953781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6183756" y="-1990653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4059209" y="7736151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1606" y="738954"/>
            <a:ext cx="1792478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E’ necessario eseguire passo passo il programma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format0 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mediante un debugger per determinare il layout dello stack. Lo stack frame da analizzare è quello della funzione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vuln()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6557" y="2415354"/>
            <a:ext cx="1501568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Comic Sans Bold"/>
              </a:rPr>
              <a:t>Lo strumento utilizzato per disassemblare file eseguibili binari è GNU </a:t>
            </a:r>
            <a:r>
              <a:rPr lang="en-US" sz="2800">
                <a:solidFill>
                  <a:srgbClr val="3A71D6"/>
                </a:solidFill>
                <a:latin typeface="Comic Sans Bold"/>
              </a:rPr>
              <a:t>Debugger (gdb)</a:t>
            </a:r>
            <a:r>
              <a:rPr lang="en-US" sz="2800">
                <a:solidFill>
                  <a:srgbClr val="FFFFFF"/>
                </a:solidFill>
                <a:latin typeface="Comic Sans Bold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2077" y="3788039"/>
            <a:ext cx="1718464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GDB viene invocato con il comando di shell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gdb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, seguito dal nome del file binario eseguibile.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L’opzione –q consente di evitare la stampa dei messaggi di copyright.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8513" y="6002601"/>
            <a:ext cx="1611177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Una volta avviato, GDB legge i comandi dal terminale, fino a che non si digita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 quit (q)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Il comando print (p) consente di visualizzare il valore di una espressione.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3875" y="7677150"/>
            <a:ext cx="1725930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Verrà simulato ciò che fa un attaccante che non ha a disposizione il codice sorgente, andando a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disassemblare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la funzione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vuln()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e capire cosa fa: per fare ciò verrà utilizzato il comando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disassemble 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di gdb.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7894" y="1908813"/>
            <a:ext cx="11294838" cy="1261657"/>
          </a:xfrm>
          <a:custGeom>
            <a:avLst/>
            <a:gdLst/>
            <a:ahLst/>
            <a:cxnLst/>
            <a:rect r="r" b="b" t="t" l="l"/>
            <a:pathLst>
              <a:path h="1261657" w="11294838">
                <a:moveTo>
                  <a:pt x="0" y="0"/>
                </a:moveTo>
                <a:lnTo>
                  <a:pt x="11294838" y="0"/>
                </a:lnTo>
                <a:lnTo>
                  <a:pt x="11294838" y="1261657"/>
                </a:lnTo>
                <a:lnTo>
                  <a:pt x="0" y="1261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3909021" y="5965473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6382" y="4668984"/>
            <a:ext cx="10060172" cy="5353911"/>
          </a:xfrm>
          <a:custGeom>
            <a:avLst/>
            <a:gdLst/>
            <a:ahLst/>
            <a:cxnLst/>
            <a:rect r="r" b="b" t="t" l="l"/>
            <a:pathLst>
              <a:path h="5353911" w="10060172">
                <a:moveTo>
                  <a:pt x="0" y="0"/>
                </a:moveTo>
                <a:lnTo>
                  <a:pt x="10060171" y="0"/>
                </a:lnTo>
                <a:lnTo>
                  <a:pt x="10060171" y="5353911"/>
                </a:lnTo>
                <a:lnTo>
                  <a:pt x="0" y="53539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803205" y="3816732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279894" y="514350"/>
            <a:ext cx="1884778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Avvio di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gdb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digitando il seguente comando sul terminale: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 gdb -q /opt/protostar/bin/format0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40761" y="1851663"/>
            <a:ext cx="5593607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Si può notare che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gdb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aspetta che viene digitato un comando.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7894" y="3759582"/>
            <a:ext cx="1705177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Viene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disassemblata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la funzione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main()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digitando il seguente comando gdb: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 disassemble main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64725" y="6561480"/>
            <a:ext cx="6669643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Si può notare che viene invocata la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funzione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vuln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che è posta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all’indirizzo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0x80483f4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: ora è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possibile disassemblare la funzione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vuln()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e vedere in dettaglio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l’evolversi dello stack.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4670697" y="5143500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7025" y="2368781"/>
            <a:ext cx="10649562" cy="6889519"/>
          </a:xfrm>
          <a:custGeom>
            <a:avLst/>
            <a:gdLst/>
            <a:ahLst/>
            <a:cxnLst/>
            <a:rect r="r" b="b" t="t" l="l"/>
            <a:pathLst>
              <a:path h="6889519" w="10649562">
                <a:moveTo>
                  <a:pt x="0" y="0"/>
                </a:moveTo>
                <a:lnTo>
                  <a:pt x="10649562" y="0"/>
                </a:lnTo>
                <a:lnTo>
                  <a:pt x="10649562" y="6889519"/>
                </a:lnTo>
                <a:lnTo>
                  <a:pt x="0" y="6889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7025" y="514350"/>
            <a:ext cx="1679841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Viene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disassemblata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la funzione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vuln()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digitando il seguente comando gdb: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disassemble vuln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66683" y="1641590"/>
            <a:ext cx="6738836" cy="3125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4"/>
              </a:lnSpc>
              <a:spcBef>
                <a:spcPct val="0"/>
              </a:spcBef>
            </a:pPr>
            <a:r>
              <a:rPr lang="en-US" sz="2953">
                <a:solidFill>
                  <a:srgbClr val="FFFFFF"/>
                </a:solidFill>
                <a:latin typeface="Comic Sans Bold"/>
              </a:rPr>
              <a:t>Dall’analisi del codice assembly della </a:t>
            </a:r>
          </a:p>
          <a:p>
            <a:pPr algn="l">
              <a:lnSpc>
                <a:spcPts val="4134"/>
              </a:lnSpc>
              <a:spcBef>
                <a:spcPct val="0"/>
              </a:spcBef>
            </a:pPr>
            <a:r>
              <a:rPr lang="en-US" sz="2953">
                <a:solidFill>
                  <a:srgbClr val="FFFFFF"/>
                </a:solidFill>
                <a:latin typeface="Comic Sans Bold"/>
              </a:rPr>
              <a:t>funzione </a:t>
            </a:r>
            <a:r>
              <a:rPr lang="en-US" sz="2953">
                <a:solidFill>
                  <a:srgbClr val="3A71D6"/>
                </a:solidFill>
                <a:latin typeface="Comic Sans Bold"/>
              </a:rPr>
              <a:t>vuln()</a:t>
            </a:r>
            <a:r>
              <a:rPr lang="en-US" sz="2953">
                <a:solidFill>
                  <a:srgbClr val="FFFFFF"/>
                </a:solidFill>
                <a:latin typeface="Comic Sans Bold"/>
              </a:rPr>
              <a:t> è possibile notare che </a:t>
            </a:r>
          </a:p>
          <a:p>
            <a:pPr algn="l">
              <a:lnSpc>
                <a:spcPts val="4134"/>
              </a:lnSpc>
              <a:spcBef>
                <a:spcPct val="0"/>
              </a:spcBef>
            </a:pPr>
            <a:r>
              <a:rPr lang="en-US" sz="2953">
                <a:solidFill>
                  <a:srgbClr val="FFFFFF"/>
                </a:solidFill>
                <a:latin typeface="Comic Sans Bold"/>
              </a:rPr>
              <a:t>sono coinvolti alcuni registri, tra cui quelli </a:t>
            </a:r>
          </a:p>
          <a:p>
            <a:pPr algn="l">
              <a:lnSpc>
                <a:spcPts val="4134"/>
              </a:lnSpc>
              <a:spcBef>
                <a:spcPct val="0"/>
              </a:spcBef>
            </a:pPr>
            <a:r>
              <a:rPr lang="en-US" sz="2953">
                <a:solidFill>
                  <a:srgbClr val="FFFFFF"/>
                </a:solidFill>
                <a:latin typeface="Comic Sans Bold"/>
              </a:rPr>
              <a:t>legati allo stack: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05374" y="5376571"/>
            <a:ext cx="547687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Comic Sans Bold"/>
              </a:rPr>
              <a:t>●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Esp 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(Stack Pointer): punta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al top dello stack.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05374" y="7143750"/>
            <a:ext cx="6400205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Comic Sans Bold"/>
              </a:rPr>
              <a:t>●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Ebp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(Base Pointer): consente di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accedere agli argomenti e alle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variabili locali all’interno di un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frame.</a:t>
            </a:r>
          </a:p>
        </p:txBody>
      </p:sp>
      <p:sp>
        <p:nvSpPr>
          <p:cNvPr name="Freeform 8" id="8"/>
          <p:cNvSpPr/>
          <p:nvPr/>
        </p:nvSpPr>
        <p:spPr>
          <a:xfrm flipH="true" flipV="true" rot="0">
            <a:off x="14243811" y="-4856740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321579" y="-2748657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4937721" y="-3986124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731443" y="7616744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09083" y="5067300"/>
            <a:ext cx="4494729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3A71D6"/>
                </a:solidFill>
                <a:latin typeface="Comic Sans Bold"/>
              </a:rPr>
              <a:t>INTRODUZIONE</a:t>
            </a:r>
          </a:p>
        </p:txBody>
      </p:sp>
      <p:sp>
        <p:nvSpPr>
          <p:cNvPr name="AutoShape 6" id="6"/>
          <p:cNvSpPr/>
          <p:nvPr/>
        </p:nvSpPr>
        <p:spPr>
          <a:xfrm>
            <a:off x="8433159" y="2494656"/>
            <a:ext cx="0" cy="593395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061809" y="5076825"/>
            <a:ext cx="717363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omic Sans Bold"/>
              </a:rPr>
              <a:t>Introduzione alla macchina virtuale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omic Sans Bold"/>
              </a:rPr>
              <a:t>Protostar, installazione.</a:t>
            </a:r>
          </a:p>
        </p:txBody>
      </p:sp>
      <p:sp>
        <p:nvSpPr>
          <p:cNvPr name="Freeform 8" id="8"/>
          <p:cNvSpPr/>
          <p:nvPr/>
        </p:nvSpPr>
        <p:spPr>
          <a:xfrm flipH="true" flipV="true" rot="0">
            <a:off x="13350279" y="7272918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3"/>
                </a:moveTo>
                <a:lnTo>
                  <a:pt x="0" y="7554713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3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6952" y="2004405"/>
            <a:ext cx="11589272" cy="1046930"/>
          </a:xfrm>
          <a:custGeom>
            <a:avLst/>
            <a:gdLst/>
            <a:ahLst/>
            <a:cxnLst/>
            <a:rect r="r" b="b" t="t" l="l"/>
            <a:pathLst>
              <a:path h="1046930" w="11589272">
                <a:moveTo>
                  <a:pt x="0" y="0"/>
                </a:moveTo>
                <a:lnTo>
                  <a:pt x="11589272" y="0"/>
                </a:lnTo>
                <a:lnTo>
                  <a:pt x="11589272" y="1046930"/>
                </a:lnTo>
                <a:lnTo>
                  <a:pt x="0" y="1046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6952" y="4461035"/>
            <a:ext cx="10128266" cy="2101171"/>
          </a:xfrm>
          <a:custGeom>
            <a:avLst/>
            <a:gdLst/>
            <a:ahLst/>
            <a:cxnLst/>
            <a:rect r="r" b="b" t="t" l="l"/>
            <a:pathLst>
              <a:path h="2101171" w="10128266">
                <a:moveTo>
                  <a:pt x="0" y="0"/>
                </a:moveTo>
                <a:lnTo>
                  <a:pt x="10128266" y="0"/>
                </a:lnTo>
                <a:lnTo>
                  <a:pt x="10128266" y="2101171"/>
                </a:lnTo>
                <a:lnTo>
                  <a:pt x="0" y="2101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07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8689" y="8295756"/>
            <a:ext cx="5042396" cy="1755088"/>
          </a:xfrm>
          <a:custGeom>
            <a:avLst/>
            <a:gdLst/>
            <a:ahLst/>
            <a:cxnLst/>
            <a:rect r="r" b="b" t="t" l="l"/>
            <a:pathLst>
              <a:path h="1755088" w="5042396">
                <a:moveTo>
                  <a:pt x="0" y="0"/>
                </a:moveTo>
                <a:lnTo>
                  <a:pt x="5042396" y="0"/>
                </a:lnTo>
                <a:lnTo>
                  <a:pt x="5042396" y="1755088"/>
                </a:lnTo>
                <a:lnTo>
                  <a:pt x="0" y="1755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-8406167" y="-6313300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209550"/>
            <a:ext cx="1828800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Viene inserito un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breakpoint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alla prima istruzione di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vuln()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, per vedere come viene costruito lo stack, digitando il seguente comando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gdb b 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seguito dal carattere spazio e poi dal carattere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*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e dall’indirizzo dell’istruzione in formato esadecimale: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b *0x080483f4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6219" y="3203735"/>
            <a:ext cx="1699556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Viene eseguito il programma digitando il comando gdb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r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(il programma viene eseguito fino all’istruzione immediatamente precedente al breakpoint precedentemente inserito):</a:t>
            </a:r>
          </a:p>
        </p:txBody>
      </p:sp>
      <p:sp>
        <p:nvSpPr>
          <p:cNvPr name="Freeform 8" id="8"/>
          <p:cNvSpPr/>
          <p:nvPr/>
        </p:nvSpPr>
        <p:spPr>
          <a:xfrm flipH="true" flipV="true" rot="0">
            <a:off x="13576455" y="6912006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8689" y="6637136"/>
            <a:ext cx="17900269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Comic Sans Bold"/>
              </a:rPr>
              <a:t>Per capire </a:t>
            </a:r>
            <a:r>
              <a:rPr lang="en-US" sz="2900">
                <a:solidFill>
                  <a:srgbClr val="3A71D6"/>
                </a:solidFill>
                <a:latin typeface="Comic Sans Bold"/>
              </a:rPr>
              <a:t>l’evoluzione dello stack</a:t>
            </a:r>
            <a:r>
              <a:rPr lang="en-US" sz="2900">
                <a:solidFill>
                  <a:srgbClr val="FFFFFF"/>
                </a:solidFill>
                <a:latin typeface="Comic Sans Bold"/>
              </a:rPr>
              <a:t> è necessario stampare il valore degli indirizzi puntati dai registri </a:t>
            </a:r>
            <a:r>
              <a:rPr lang="en-US" sz="2900">
                <a:solidFill>
                  <a:srgbClr val="3A71D6"/>
                </a:solidFill>
                <a:latin typeface="Comic Sans Bold"/>
              </a:rPr>
              <a:t>EBP</a:t>
            </a:r>
            <a:r>
              <a:rPr lang="en-US" sz="2900">
                <a:solidFill>
                  <a:srgbClr val="FFFFFF"/>
                </a:solidFill>
                <a:latin typeface="Comic Sans Bold"/>
              </a:rPr>
              <a:t> ed </a:t>
            </a:r>
            <a:r>
              <a:rPr lang="en-US" sz="2900">
                <a:solidFill>
                  <a:srgbClr val="3A71D6"/>
                </a:solidFill>
                <a:latin typeface="Comic Sans Bold"/>
              </a:rPr>
              <a:t>ESP</a:t>
            </a:r>
            <a:r>
              <a:rPr lang="en-US" sz="2900">
                <a:solidFill>
                  <a:srgbClr val="FFFFFF"/>
                </a:solidFill>
                <a:latin typeface="Comic Sans Bold"/>
              </a:rPr>
              <a:t> ad ognipasso dell’esecuzione (si digita il comando gdb </a:t>
            </a:r>
            <a:r>
              <a:rPr lang="en-US" sz="2900">
                <a:solidFill>
                  <a:srgbClr val="3A71D6"/>
                </a:solidFill>
                <a:latin typeface="Comic Sans Bold"/>
              </a:rPr>
              <a:t>p</a:t>
            </a:r>
            <a:r>
              <a:rPr lang="en-US" sz="2900">
                <a:solidFill>
                  <a:srgbClr val="FFFFFF"/>
                </a:solidFill>
                <a:latin typeface="Comic Sans Bold"/>
              </a:rPr>
              <a:t> seguito dal carattere spazio e poi dal carattere </a:t>
            </a:r>
            <a:r>
              <a:rPr lang="en-US" sz="2900">
                <a:solidFill>
                  <a:srgbClr val="3A71D6"/>
                </a:solidFill>
                <a:latin typeface="Comic Sans Bold"/>
              </a:rPr>
              <a:t>$</a:t>
            </a:r>
            <a:r>
              <a:rPr lang="en-US" sz="2900">
                <a:solidFill>
                  <a:srgbClr val="FFFFFF"/>
                </a:solidFill>
                <a:latin typeface="Comic Sans Bold"/>
              </a:rPr>
              <a:t> e il nome del registro):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1941864" y="-4124614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90795" y="947168"/>
            <a:ext cx="5897205" cy="3609401"/>
          </a:xfrm>
          <a:custGeom>
            <a:avLst/>
            <a:gdLst/>
            <a:ahLst/>
            <a:cxnLst/>
            <a:rect r="r" b="b" t="t" l="l"/>
            <a:pathLst>
              <a:path h="3609401" w="5897205">
                <a:moveTo>
                  <a:pt x="0" y="0"/>
                </a:moveTo>
                <a:lnTo>
                  <a:pt x="5897205" y="0"/>
                </a:lnTo>
                <a:lnTo>
                  <a:pt x="5897205" y="3609401"/>
                </a:lnTo>
                <a:lnTo>
                  <a:pt x="0" y="3609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3453605" y="4929186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2390795" cy="6860200"/>
          </a:xfrm>
          <a:custGeom>
            <a:avLst/>
            <a:gdLst/>
            <a:ahLst/>
            <a:cxnLst/>
            <a:rect r="r" b="b" t="t" l="l"/>
            <a:pathLst>
              <a:path h="6860200" w="12390795">
                <a:moveTo>
                  <a:pt x="0" y="0"/>
                </a:moveTo>
                <a:lnTo>
                  <a:pt x="12390795" y="0"/>
                </a:lnTo>
                <a:lnTo>
                  <a:pt x="12390795" y="6860200"/>
                </a:lnTo>
                <a:lnTo>
                  <a:pt x="0" y="6860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5272792" y="7529931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27546" y="5086350"/>
            <a:ext cx="5660454" cy="3713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>
                <a:solidFill>
                  <a:srgbClr val="FFFFFF"/>
                </a:solidFill>
                <a:latin typeface="Comic Sans Bold"/>
              </a:rPr>
              <a:t>Subito prima dell’esecuzione di </a:t>
            </a:r>
          </a:p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>
                <a:solidFill>
                  <a:srgbClr val="3A71D6"/>
                </a:solidFill>
                <a:latin typeface="Comic Sans Bold"/>
              </a:rPr>
              <a:t>vuln()</a:t>
            </a:r>
            <a:r>
              <a:rPr lang="en-US" sz="2643">
                <a:solidFill>
                  <a:srgbClr val="FFFFFF"/>
                </a:solidFill>
                <a:latin typeface="Comic Sans Bold"/>
              </a:rPr>
              <a:t>, l’indirizzo di ritorno è </a:t>
            </a:r>
          </a:p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>
                <a:solidFill>
                  <a:srgbClr val="FFFFFF"/>
                </a:solidFill>
                <a:latin typeface="Comic Sans Bold"/>
              </a:rPr>
              <a:t>contenuto nelle cella (di dimensione 4 byte) puntata da ESP, che contiene l’indirizzo (</a:t>
            </a:r>
            <a:r>
              <a:rPr lang="en-US" sz="2643">
                <a:solidFill>
                  <a:srgbClr val="3A71D6"/>
                </a:solidFill>
                <a:latin typeface="Comic Sans Bold"/>
              </a:rPr>
              <a:t>0xbffffd2c</a:t>
            </a:r>
            <a:r>
              <a:rPr lang="en-US" sz="2643">
                <a:solidFill>
                  <a:srgbClr val="FFFFFF"/>
                </a:solidFill>
                <a:latin typeface="Comic Sans Bold"/>
              </a:rPr>
              <a:t>) di tale cella, ovvero del byte meno </a:t>
            </a:r>
          </a:p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>
                <a:solidFill>
                  <a:srgbClr val="FFFFFF"/>
                </a:solidFill>
                <a:latin typeface="Comic Sans Bold"/>
              </a:rPr>
              <a:t>significativo.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6874994">
            <a:off x="10115455" y="5332235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8511" y="6705600"/>
            <a:ext cx="12059373" cy="1380993"/>
          </a:xfrm>
          <a:custGeom>
            <a:avLst/>
            <a:gdLst/>
            <a:ahLst/>
            <a:cxnLst/>
            <a:rect r="r" b="b" t="t" l="l"/>
            <a:pathLst>
              <a:path h="1380993" w="12059373">
                <a:moveTo>
                  <a:pt x="0" y="0"/>
                </a:moveTo>
                <a:lnTo>
                  <a:pt x="12059373" y="0"/>
                </a:lnTo>
                <a:lnTo>
                  <a:pt x="12059373" y="1380993"/>
                </a:lnTo>
                <a:lnTo>
                  <a:pt x="0" y="13809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8412667">
            <a:off x="-5971672" y="-5191654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3"/>
                </a:moveTo>
                <a:lnTo>
                  <a:pt x="0" y="7554713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3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8511" y="1259925"/>
            <a:ext cx="105753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E’ stato appena visto la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composizione iniziale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dello stack.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8511" y="3457743"/>
            <a:ext cx="1536477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Ora si effettuerà una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sequenza di istruzioni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e si osserverà come si evolve lo stack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8511" y="4591050"/>
            <a:ext cx="1735097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Per eseguire una successiva istruzione assembly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passo passo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(dopo il breakpoint) si utilizza il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comando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si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di gdb: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96693">
            <a:off x="13350279" y="-798555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99509" y="0"/>
            <a:ext cx="5788491" cy="3609992"/>
          </a:xfrm>
          <a:custGeom>
            <a:avLst/>
            <a:gdLst/>
            <a:ahLst/>
            <a:cxnLst/>
            <a:rect r="r" b="b" t="t" l="l"/>
            <a:pathLst>
              <a:path h="3609992" w="5788491">
                <a:moveTo>
                  <a:pt x="0" y="0"/>
                </a:moveTo>
                <a:lnTo>
                  <a:pt x="5788491" y="0"/>
                </a:lnTo>
                <a:lnTo>
                  <a:pt x="5788491" y="3609992"/>
                </a:lnTo>
                <a:lnTo>
                  <a:pt x="0" y="3609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273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596693">
            <a:off x="-4203849" y="4969464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2499509" cy="6912499"/>
          </a:xfrm>
          <a:custGeom>
            <a:avLst/>
            <a:gdLst/>
            <a:ahLst/>
            <a:cxnLst/>
            <a:rect r="r" b="b" t="t" l="l"/>
            <a:pathLst>
              <a:path h="6912499" w="12499509">
                <a:moveTo>
                  <a:pt x="0" y="0"/>
                </a:moveTo>
                <a:lnTo>
                  <a:pt x="12499509" y="0"/>
                </a:lnTo>
                <a:lnTo>
                  <a:pt x="12499509" y="6912499"/>
                </a:lnTo>
                <a:lnTo>
                  <a:pt x="0" y="6912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81119" y="5086350"/>
            <a:ext cx="282392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3A71D6"/>
                </a:solidFill>
                <a:latin typeface="Comic Sans Bold"/>
              </a:rPr>
              <a:t>Dopo push %ebp: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81119" y="5826456"/>
            <a:ext cx="4878526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omic Sans Bold"/>
              </a:rPr>
              <a:t>Viene salvato il valore del registro 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3A71D6"/>
                </a:solidFill>
                <a:latin typeface="Comic Sans Bold"/>
              </a:rPr>
              <a:t>EBP</a:t>
            </a:r>
            <a:r>
              <a:rPr lang="en-US" sz="2400">
                <a:solidFill>
                  <a:srgbClr val="FFFFFF"/>
                </a:solidFill>
                <a:latin typeface="Comic Sans Bold"/>
              </a:rPr>
              <a:t> all’interno dello stack frame.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omic Sans Bold"/>
              </a:rPr>
              <a:t>In tal modo si può risalire allo stack 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omic Sans Bold"/>
              </a:rPr>
              <a:t>frame precedente.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81119" y="9023046"/>
            <a:ext cx="5025271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omic Sans Bold"/>
              </a:rPr>
              <a:t>Viene aggiornato lo stack pointer 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omic Sans Bold"/>
              </a:rPr>
              <a:t>(esp = esp - 4 byte).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96693">
            <a:off x="14174284" y="504326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03619" y="14342"/>
            <a:ext cx="6184381" cy="3759341"/>
          </a:xfrm>
          <a:custGeom>
            <a:avLst/>
            <a:gdLst/>
            <a:ahLst/>
            <a:cxnLst/>
            <a:rect r="r" b="b" t="t" l="l"/>
            <a:pathLst>
              <a:path h="3759341" w="6184381">
                <a:moveTo>
                  <a:pt x="0" y="0"/>
                </a:moveTo>
                <a:lnTo>
                  <a:pt x="6184381" y="0"/>
                </a:lnTo>
                <a:lnTo>
                  <a:pt x="6184381" y="3759341"/>
                </a:lnTo>
                <a:lnTo>
                  <a:pt x="0" y="3759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596693">
            <a:off x="-2829261" y="4569675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4342"/>
            <a:ext cx="12103619" cy="6701204"/>
          </a:xfrm>
          <a:custGeom>
            <a:avLst/>
            <a:gdLst/>
            <a:ahLst/>
            <a:cxnLst/>
            <a:rect r="r" b="b" t="t" l="l"/>
            <a:pathLst>
              <a:path h="6701204" w="12103619">
                <a:moveTo>
                  <a:pt x="0" y="0"/>
                </a:moveTo>
                <a:lnTo>
                  <a:pt x="12103619" y="0"/>
                </a:lnTo>
                <a:lnTo>
                  <a:pt x="12103619" y="6701204"/>
                </a:lnTo>
                <a:lnTo>
                  <a:pt x="0" y="6701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310845" y="4857750"/>
            <a:ext cx="425708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Dopo mov %esp, %ebp: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10845" y="5808602"/>
            <a:ext cx="3439227" cy="345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Comic Sans Bold"/>
              </a:rPr>
              <a:t>Viene impostato un nuovo valore al 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Comic Sans Bold"/>
              </a:rPr>
              <a:t>registro ebp, che adesso 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Comic Sans Bold"/>
              </a:rPr>
              <a:t>corrisponde a quello di esp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Comic Sans Bold"/>
              </a:rPr>
              <a:t>(ebp = esp). 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96693">
            <a:off x="13537875" y="183012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33885" y="0"/>
            <a:ext cx="6441711" cy="3960369"/>
          </a:xfrm>
          <a:custGeom>
            <a:avLst/>
            <a:gdLst/>
            <a:ahLst/>
            <a:cxnLst/>
            <a:rect r="r" b="b" t="t" l="l"/>
            <a:pathLst>
              <a:path h="3960369" w="6441711">
                <a:moveTo>
                  <a:pt x="0" y="0"/>
                </a:moveTo>
                <a:lnTo>
                  <a:pt x="6441711" y="0"/>
                </a:lnTo>
                <a:lnTo>
                  <a:pt x="6441711" y="3960369"/>
                </a:lnTo>
                <a:lnTo>
                  <a:pt x="0" y="3960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596693">
            <a:off x="-1309604" y="4545643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2033885" cy="6662596"/>
          </a:xfrm>
          <a:custGeom>
            <a:avLst/>
            <a:gdLst/>
            <a:ahLst/>
            <a:cxnLst/>
            <a:rect r="r" b="b" t="t" l="l"/>
            <a:pathLst>
              <a:path h="6662596" w="12033885">
                <a:moveTo>
                  <a:pt x="0" y="0"/>
                </a:moveTo>
                <a:lnTo>
                  <a:pt x="12033885" y="0"/>
                </a:lnTo>
                <a:lnTo>
                  <a:pt x="12033885" y="6662596"/>
                </a:lnTo>
                <a:lnTo>
                  <a:pt x="0" y="66625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285807" y="4629150"/>
            <a:ext cx="446484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Dopo sub %0x68, %esp: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85807" y="6138209"/>
            <a:ext cx="448122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Lo stack viene allungato di 104 byte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Viene aggiornato lo stack pointer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(esp = esp - 104 byte).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96693">
            <a:off x="13396553" y="-318384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06368" y="0"/>
            <a:ext cx="5981632" cy="3658765"/>
          </a:xfrm>
          <a:custGeom>
            <a:avLst/>
            <a:gdLst/>
            <a:ahLst/>
            <a:cxnLst/>
            <a:rect r="r" b="b" t="t" l="l"/>
            <a:pathLst>
              <a:path h="3658765" w="5981632">
                <a:moveTo>
                  <a:pt x="0" y="0"/>
                </a:moveTo>
                <a:lnTo>
                  <a:pt x="5981632" y="0"/>
                </a:lnTo>
                <a:lnTo>
                  <a:pt x="5981632" y="3658765"/>
                </a:lnTo>
                <a:lnTo>
                  <a:pt x="0" y="36587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596693">
            <a:off x="-3312547" y="5751925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2306368" cy="6917947"/>
          </a:xfrm>
          <a:custGeom>
            <a:avLst/>
            <a:gdLst/>
            <a:ahLst/>
            <a:cxnLst/>
            <a:rect r="r" b="b" t="t" l="l"/>
            <a:pathLst>
              <a:path h="6917947" w="12306368">
                <a:moveTo>
                  <a:pt x="0" y="0"/>
                </a:moveTo>
                <a:lnTo>
                  <a:pt x="12306368" y="0"/>
                </a:lnTo>
                <a:lnTo>
                  <a:pt x="12306368" y="6917947"/>
                </a:lnTo>
                <a:lnTo>
                  <a:pt x="0" y="69179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599587" y="6365712"/>
            <a:ext cx="500907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3A71D6"/>
                </a:solidFill>
                <a:latin typeface="Comic Sans Bold"/>
              </a:rPr>
              <a:t>Dopo movl $0x0, -0xc(%ebp):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18393" y="7354407"/>
            <a:ext cx="4571467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omic Sans Bold"/>
              </a:rPr>
              <a:t>Lo stack viene allungato di 104 byte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omic Sans Bold"/>
              </a:rPr>
              <a:t>Viene aggiornato lo stack pointer 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Comic Sans Bold"/>
              </a:rPr>
              <a:t>(esp = esp - 104 byte).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96693">
            <a:off x="13117832" y="-301652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35466" y="0"/>
            <a:ext cx="6934367" cy="4214375"/>
          </a:xfrm>
          <a:custGeom>
            <a:avLst/>
            <a:gdLst/>
            <a:ahLst/>
            <a:cxnLst/>
            <a:rect r="r" b="b" t="t" l="l"/>
            <a:pathLst>
              <a:path h="4214375" w="6934367">
                <a:moveTo>
                  <a:pt x="0" y="0"/>
                </a:moveTo>
                <a:lnTo>
                  <a:pt x="6934367" y="0"/>
                </a:lnTo>
                <a:lnTo>
                  <a:pt x="6934367" y="4214375"/>
                </a:lnTo>
                <a:lnTo>
                  <a:pt x="0" y="4214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596693">
            <a:off x="-3499153" y="4904596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1535466" cy="6484589"/>
          </a:xfrm>
          <a:custGeom>
            <a:avLst/>
            <a:gdLst/>
            <a:ahLst/>
            <a:cxnLst/>
            <a:rect r="r" b="b" t="t" l="l"/>
            <a:pathLst>
              <a:path h="6484589" w="11535466">
                <a:moveTo>
                  <a:pt x="0" y="0"/>
                </a:moveTo>
                <a:lnTo>
                  <a:pt x="11535466" y="0"/>
                </a:lnTo>
                <a:lnTo>
                  <a:pt x="11535466" y="6484589"/>
                </a:lnTo>
                <a:lnTo>
                  <a:pt x="0" y="64845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821262" y="6427439"/>
            <a:ext cx="527363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Dopo mov 0x8(%ebp), %eax: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21262" y="7596103"/>
            <a:ext cx="560244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Viene salvato l’indirizzo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ebp + 8 byte all’interno del registro eax(eax = ebp + 8 byte)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96693">
            <a:off x="12663070" y="-861122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25275" y="0"/>
            <a:ext cx="6562725" cy="4057326"/>
          </a:xfrm>
          <a:custGeom>
            <a:avLst/>
            <a:gdLst/>
            <a:ahLst/>
            <a:cxnLst/>
            <a:rect r="r" b="b" t="t" l="l"/>
            <a:pathLst>
              <a:path h="4057326" w="6562725">
                <a:moveTo>
                  <a:pt x="0" y="0"/>
                </a:moveTo>
                <a:lnTo>
                  <a:pt x="6562725" y="0"/>
                </a:lnTo>
                <a:lnTo>
                  <a:pt x="6562725" y="4057326"/>
                </a:lnTo>
                <a:lnTo>
                  <a:pt x="0" y="4057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596693">
            <a:off x="-2580653" y="4853318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1725275" cy="6591289"/>
          </a:xfrm>
          <a:custGeom>
            <a:avLst/>
            <a:gdLst/>
            <a:ahLst/>
            <a:cxnLst/>
            <a:rect r="r" b="b" t="t" l="l"/>
            <a:pathLst>
              <a:path h="6591289" w="11725275">
                <a:moveTo>
                  <a:pt x="0" y="0"/>
                </a:moveTo>
                <a:lnTo>
                  <a:pt x="11725275" y="0"/>
                </a:lnTo>
                <a:lnTo>
                  <a:pt x="11725275" y="6591289"/>
                </a:lnTo>
                <a:lnTo>
                  <a:pt x="0" y="6591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046746" y="5830409"/>
            <a:ext cx="5406747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3A71D6"/>
                </a:solidFill>
                <a:latin typeface="Comic Sans Bold"/>
              </a:rPr>
              <a:t>Dopo mov %eax, 0x4(%esp):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84909" y="7065767"/>
            <a:ext cx="5330421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Comic Sans Bold"/>
              </a:rPr>
              <a:t>Viene salvato il valore del registro 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Comic Sans Bold"/>
              </a:rPr>
              <a:t>eax all’interno dei 4 byte posti 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Comic Sans Bold"/>
              </a:rPr>
              <a:t>all’indirizzo esp + 4 byte.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96693">
            <a:off x="13788217" y="180911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74094" y="0"/>
            <a:ext cx="6513906" cy="3958268"/>
          </a:xfrm>
          <a:custGeom>
            <a:avLst/>
            <a:gdLst/>
            <a:ahLst/>
            <a:cxnLst/>
            <a:rect r="r" b="b" t="t" l="l"/>
            <a:pathLst>
              <a:path h="3958268" w="6513906">
                <a:moveTo>
                  <a:pt x="0" y="0"/>
                </a:moveTo>
                <a:lnTo>
                  <a:pt x="6513906" y="0"/>
                </a:lnTo>
                <a:lnTo>
                  <a:pt x="6513906" y="3958268"/>
                </a:lnTo>
                <a:lnTo>
                  <a:pt x="0" y="3958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4385">
            <a:off x="-2407962" y="5874889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1381" y="0"/>
            <a:ext cx="11825475" cy="6647616"/>
          </a:xfrm>
          <a:custGeom>
            <a:avLst/>
            <a:gdLst/>
            <a:ahLst/>
            <a:cxnLst/>
            <a:rect r="r" b="b" t="t" l="l"/>
            <a:pathLst>
              <a:path h="6647616" w="11825475">
                <a:moveTo>
                  <a:pt x="0" y="0"/>
                </a:moveTo>
                <a:lnTo>
                  <a:pt x="11825475" y="0"/>
                </a:lnTo>
                <a:lnTo>
                  <a:pt x="11825475" y="6647616"/>
                </a:lnTo>
                <a:lnTo>
                  <a:pt x="0" y="664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74094" y="5086350"/>
            <a:ext cx="434924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Dopo lea -0x4c(%ebp), %eax: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74094" y="6618483"/>
            <a:ext cx="5738155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mic Sans Bold"/>
              </a:rPr>
              <a:t>Viene salvato l’indirizzo ebp - 76 byte 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mic Sans Bold"/>
              </a:rPr>
              <a:t>all’interno del registro eax, che 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mic Sans Bold"/>
              </a:rPr>
              <a:t>corrisponde all’indirizzo della 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mic Sans Bold"/>
              </a:rPr>
              <a:t>variabile </a:t>
            </a:r>
            <a:r>
              <a:rPr lang="en-US" sz="2600">
                <a:solidFill>
                  <a:srgbClr val="3A71D6"/>
                </a:solidFill>
                <a:latin typeface="Comic Sans Bold"/>
              </a:rPr>
              <a:t>buffer[]</a:t>
            </a:r>
            <a:r>
              <a:rPr lang="en-US" sz="2600">
                <a:solidFill>
                  <a:srgbClr val="FFFFFF"/>
                </a:solidFill>
                <a:latin typeface="Comic Sans Bold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3909021" y="5222274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3"/>
                </a:moveTo>
                <a:lnTo>
                  <a:pt x="0" y="7554713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3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3541" y="6240145"/>
            <a:ext cx="17715980" cy="3879161"/>
          </a:xfrm>
          <a:custGeom>
            <a:avLst/>
            <a:gdLst/>
            <a:ahLst/>
            <a:cxnLst/>
            <a:rect r="r" b="b" t="t" l="l"/>
            <a:pathLst>
              <a:path h="3879161" w="17715980">
                <a:moveTo>
                  <a:pt x="0" y="0"/>
                </a:moveTo>
                <a:lnTo>
                  <a:pt x="17715979" y="0"/>
                </a:lnTo>
                <a:lnTo>
                  <a:pt x="17715979" y="3879162"/>
                </a:lnTo>
                <a:lnTo>
                  <a:pt x="0" y="3879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9" r="0" b="-2157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2354997" y="-2999190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-5580663" y="-4408076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33003" y="481964"/>
            <a:ext cx="642199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3A71D6"/>
                </a:solidFill>
                <a:latin typeface="Comic Sans Bold"/>
              </a:rPr>
              <a:t>INTRODUZIONE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8402" y="1453514"/>
            <a:ext cx="16510898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omic Sans Bold"/>
              </a:rPr>
              <a:t>Protostar è una macchina virtuale intenzionalmente vulnerabile contenente esercizi di sicurezza, a scopo didattico, legati alla manipolazione della memoria. Essa possiede 23 livelli, ognuno con un esercizio, per un totale di 23 esercizi, suddivisi per argomento: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480647" y="3899113"/>
            <a:ext cx="865933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  <a:ea typeface="Comic Sans Bold"/>
              </a:rPr>
              <a:t>● Buffer overflow basato su stack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1251" y="4707924"/>
            <a:ext cx="628019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  <a:ea typeface="Comic Sans Bold"/>
              </a:rPr>
              <a:t>● Buffer overflow basato su heap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78689" y="3899113"/>
            <a:ext cx="301228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A71D6"/>
                </a:solidFill>
                <a:latin typeface="Comic Sans Bold"/>
                <a:ea typeface="Comic Sans Bold"/>
              </a:rPr>
              <a:t>● Format String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98862" y="4707924"/>
            <a:ext cx="653554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  <a:ea typeface="Comic Sans Bold"/>
              </a:rPr>
              <a:t>● Network byte ordering;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24177" y="5362910"/>
            <a:ext cx="763964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A71D6"/>
                </a:solidFill>
                <a:latin typeface="Comic Sans Bold"/>
              </a:rPr>
              <a:t>I 23 LIVELLI DI PROTOSTAR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96693">
            <a:off x="13766172" y="556078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39160" y="0"/>
            <a:ext cx="7164734" cy="4333435"/>
          </a:xfrm>
          <a:custGeom>
            <a:avLst/>
            <a:gdLst/>
            <a:ahLst/>
            <a:cxnLst/>
            <a:rect r="r" b="b" t="t" l="l"/>
            <a:pathLst>
              <a:path h="4333435" w="7164734">
                <a:moveTo>
                  <a:pt x="0" y="0"/>
                </a:moveTo>
                <a:lnTo>
                  <a:pt x="7164733" y="0"/>
                </a:lnTo>
                <a:lnTo>
                  <a:pt x="7164733" y="4333435"/>
                </a:lnTo>
                <a:lnTo>
                  <a:pt x="0" y="4333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596693">
            <a:off x="-2738648" y="5223768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1535466" cy="6484589"/>
          </a:xfrm>
          <a:custGeom>
            <a:avLst/>
            <a:gdLst/>
            <a:ahLst/>
            <a:cxnLst/>
            <a:rect r="r" b="b" t="t" l="l"/>
            <a:pathLst>
              <a:path h="6484589" w="11535466">
                <a:moveTo>
                  <a:pt x="0" y="0"/>
                </a:moveTo>
                <a:lnTo>
                  <a:pt x="11535466" y="0"/>
                </a:lnTo>
                <a:lnTo>
                  <a:pt x="11535466" y="6484589"/>
                </a:lnTo>
                <a:lnTo>
                  <a:pt x="0" y="64845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827662" y="5895975"/>
            <a:ext cx="454306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Dopo mov %eax, (%esp):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27662" y="6353175"/>
            <a:ext cx="6229106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Lo stack inizia ad essere distrutto; lo stack pointer adesso punta all’indirizzo del byte meno significativo di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buffer[]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.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17780746" y="-979408"/>
            <a:ext cx="7013299" cy="3063716"/>
          </a:xfrm>
          <a:prstGeom prst="line">
            <a:avLst/>
          </a:prstGeom>
          <a:ln cap="flat" w="38100">
            <a:solidFill>
              <a:srgbClr val="E02D1E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697023">
            <a:off x="-4194265" y="6998360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7561519">
            <a:off x="-3277772" y="-3879120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8925" y="1028700"/>
            <a:ext cx="9020143" cy="5574546"/>
          </a:xfrm>
          <a:custGeom>
            <a:avLst/>
            <a:gdLst/>
            <a:ahLst/>
            <a:cxnLst/>
            <a:rect r="r" b="b" t="t" l="l"/>
            <a:pathLst>
              <a:path h="5574546" w="9020143">
                <a:moveTo>
                  <a:pt x="0" y="0"/>
                </a:moveTo>
                <a:lnTo>
                  <a:pt x="9020143" y="0"/>
                </a:lnTo>
                <a:lnTo>
                  <a:pt x="9020143" y="5574546"/>
                </a:lnTo>
                <a:lnTo>
                  <a:pt x="0" y="5574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82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>
            <a:off x="9809068" y="1718539"/>
            <a:ext cx="1969406" cy="209743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8822244" y="4549571"/>
            <a:ext cx="2956230" cy="59392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true" flipV="true" rot="5697023">
            <a:off x="15537514" y="-6752528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154609" y="202160"/>
            <a:ext cx="6133391" cy="40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9"/>
              </a:lnSpc>
              <a:spcBef>
                <a:spcPct val="0"/>
              </a:spcBef>
            </a:pPr>
            <a:r>
              <a:rPr lang="en-US" sz="2920">
                <a:solidFill>
                  <a:srgbClr val="FFFFFF"/>
                </a:solidFill>
                <a:latin typeface="Comic Sans Bold"/>
              </a:rPr>
              <a:t>Viene chiamata la funzione </a:t>
            </a:r>
          </a:p>
          <a:p>
            <a:pPr algn="l">
              <a:lnSpc>
                <a:spcPts val="4089"/>
              </a:lnSpc>
              <a:spcBef>
                <a:spcPct val="0"/>
              </a:spcBef>
            </a:pPr>
            <a:r>
              <a:rPr lang="en-US" sz="2920">
                <a:solidFill>
                  <a:srgbClr val="3A71D6"/>
                </a:solidFill>
                <a:latin typeface="Comic Sans Bold"/>
              </a:rPr>
              <a:t>sprintf() </a:t>
            </a:r>
            <a:r>
              <a:rPr lang="en-US" sz="2920">
                <a:solidFill>
                  <a:srgbClr val="FFFFFF"/>
                </a:solidFill>
                <a:latin typeface="Comic Sans Bold"/>
              </a:rPr>
              <a:t>che memorizzerà il </a:t>
            </a:r>
          </a:p>
          <a:p>
            <a:pPr algn="l">
              <a:lnSpc>
                <a:spcPts val="4089"/>
              </a:lnSpc>
              <a:spcBef>
                <a:spcPct val="0"/>
              </a:spcBef>
            </a:pPr>
            <a:r>
              <a:rPr lang="en-US" sz="2920">
                <a:solidFill>
                  <a:srgbClr val="FFFFFF"/>
                </a:solidFill>
                <a:latin typeface="Comic Sans Bold"/>
              </a:rPr>
              <a:t>risultato all’interno della locazione puntata da eax, quindi la variabile </a:t>
            </a:r>
            <a:r>
              <a:rPr lang="en-US" sz="2920">
                <a:solidFill>
                  <a:srgbClr val="3A71D6"/>
                </a:solidFill>
                <a:latin typeface="Comic Sans Bold"/>
              </a:rPr>
              <a:t>buffer[] </a:t>
            </a:r>
            <a:r>
              <a:rPr lang="en-US" sz="2920">
                <a:solidFill>
                  <a:srgbClr val="FFFFFF"/>
                </a:solidFill>
                <a:latin typeface="Comic Sans Bold"/>
              </a:rPr>
              <a:t>viene popolata con l’input </a:t>
            </a:r>
          </a:p>
          <a:p>
            <a:pPr algn="l">
              <a:lnSpc>
                <a:spcPts val="4089"/>
              </a:lnSpc>
              <a:spcBef>
                <a:spcPct val="0"/>
              </a:spcBef>
            </a:pPr>
            <a:r>
              <a:rPr lang="en-US" sz="2920">
                <a:solidFill>
                  <a:srgbClr val="FFFFFF"/>
                </a:solidFill>
                <a:latin typeface="Comic Sans Bold"/>
              </a:rPr>
              <a:t>che è stato fornito in precedenza.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84909" y="4711304"/>
            <a:ext cx="584742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Poi viene controllato se il valore della variabile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target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è uguale al valore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0xdeadbeef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.</a:t>
            </a:r>
          </a:p>
        </p:txBody>
      </p:sp>
      <p:sp>
        <p:nvSpPr>
          <p:cNvPr name="AutoShape 10" id="10"/>
          <p:cNvSpPr/>
          <p:nvPr/>
        </p:nvSpPr>
        <p:spPr>
          <a:xfrm flipH="true" flipV="true">
            <a:off x="5302749" y="5995490"/>
            <a:ext cx="4506319" cy="208023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10178425" y="7757523"/>
            <a:ext cx="74305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i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nfine l’istruzione ret preleva l’indirizzo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di ritorno e lo inserisce in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EIP.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753178" y="2486437"/>
            <a:ext cx="1672171" cy="1308960"/>
            <a:chOff x="0" y="0"/>
            <a:chExt cx="812800" cy="6362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36252"/>
            </a:xfrm>
            <a:custGeom>
              <a:avLst/>
              <a:gdLst/>
              <a:ahLst/>
              <a:cxnLst/>
              <a:rect r="r" b="b" t="t" l="l"/>
              <a:pathLst>
                <a:path h="636252" w="812800">
                  <a:moveTo>
                    <a:pt x="812800" y="318126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33052"/>
                  </a:lnTo>
                  <a:lnTo>
                    <a:pt x="406400" y="433052"/>
                  </a:lnTo>
                  <a:lnTo>
                    <a:pt x="406400" y="636252"/>
                  </a:lnTo>
                  <a:lnTo>
                    <a:pt x="812800" y="318126"/>
                  </a:ln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03200"/>
              <a:ext cx="711200" cy="229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4922017" y="6495093"/>
            <a:ext cx="1510246" cy="1308960"/>
            <a:chOff x="0" y="0"/>
            <a:chExt cx="734092" cy="6362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4092" cy="636252"/>
            </a:xfrm>
            <a:custGeom>
              <a:avLst/>
              <a:gdLst/>
              <a:ahLst/>
              <a:cxnLst/>
              <a:rect r="r" b="b" t="t" l="l"/>
              <a:pathLst>
                <a:path h="636252" w="734092">
                  <a:moveTo>
                    <a:pt x="734092" y="318126"/>
                  </a:moveTo>
                  <a:lnTo>
                    <a:pt x="327692" y="0"/>
                  </a:lnTo>
                  <a:lnTo>
                    <a:pt x="327692" y="203200"/>
                  </a:lnTo>
                  <a:lnTo>
                    <a:pt x="0" y="203200"/>
                  </a:lnTo>
                  <a:lnTo>
                    <a:pt x="0" y="433052"/>
                  </a:lnTo>
                  <a:lnTo>
                    <a:pt x="327692" y="433052"/>
                  </a:lnTo>
                  <a:lnTo>
                    <a:pt x="327692" y="636252"/>
                  </a:lnTo>
                  <a:lnTo>
                    <a:pt x="734092" y="318126"/>
                  </a:ln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03200"/>
              <a:ext cx="632492" cy="229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-10431980">
            <a:off x="-3634633" y="7944412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3"/>
                </a:moveTo>
                <a:lnTo>
                  <a:pt x="0" y="7554713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3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3089" y="8796842"/>
            <a:ext cx="9551641" cy="1183633"/>
          </a:xfrm>
          <a:custGeom>
            <a:avLst/>
            <a:gdLst/>
            <a:ahLst/>
            <a:cxnLst/>
            <a:rect r="r" b="b" t="t" l="l"/>
            <a:pathLst>
              <a:path h="1183633" w="9551641">
                <a:moveTo>
                  <a:pt x="0" y="0"/>
                </a:moveTo>
                <a:lnTo>
                  <a:pt x="9551641" y="0"/>
                </a:lnTo>
                <a:lnTo>
                  <a:pt x="9551641" y="1183633"/>
                </a:lnTo>
                <a:lnTo>
                  <a:pt x="0" y="1183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10431980">
            <a:off x="11842746" y="-1666226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93849" y="761781"/>
            <a:ext cx="4981471" cy="9062929"/>
          </a:xfrm>
          <a:custGeom>
            <a:avLst/>
            <a:gdLst/>
            <a:ahLst/>
            <a:cxnLst/>
            <a:rect r="r" b="b" t="t" l="l"/>
            <a:pathLst>
              <a:path h="9062929" w="4981471">
                <a:moveTo>
                  <a:pt x="0" y="0"/>
                </a:moveTo>
                <a:lnTo>
                  <a:pt x="4981472" y="0"/>
                </a:lnTo>
                <a:lnTo>
                  <a:pt x="4981472" y="9062929"/>
                </a:lnTo>
                <a:lnTo>
                  <a:pt x="0" y="9062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1692" y="4168087"/>
            <a:ext cx="12299856" cy="1893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4"/>
              </a:lnSpc>
              <a:spcBef>
                <a:spcPct val="0"/>
              </a:spcBef>
            </a:pPr>
            <a:r>
              <a:rPr lang="en-US" sz="2695">
                <a:solidFill>
                  <a:srgbClr val="FFFFFF"/>
                </a:solidFill>
                <a:latin typeface="Comic Sans Bold"/>
              </a:rPr>
              <a:t>E’ necessario costruire un input che vada a sovrascrivere opportunamente i 64 byte della variabile </a:t>
            </a:r>
            <a:r>
              <a:rPr lang="en-US" sz="2695">
                <a:solidFill>
                  <a:srgbClr val="3A71D6"/>
                </a:solidFill>
                <a:latin typeface="Comic Sans Bold"/>
              </a:rPr>
              <a:t>buffer[]</a:t>
            </a:r>
            <a:r>
              <a:rPr lang="en-US" sz="2695">
                <a:solidFill>
                  <a:srgbClr val="FFFFFF"/>
                </a:solidFill>
                <a:latin typeface="Comic Sans Bold"/>
              </a:rPr>
              <a:t> e, successivamente, mediante </a:t>
            </a:r>
            <a:r>
              <a:rPr lang="en-US" sz="2695">
                <a:solidFill>
                  <a:srgbClr val="3A71D6"/>
                </a:solidFill>
                <a:latin typeface="Comic Sans Bold"/>
              </a:rPr>
              <a:t>overflow</a:t>
            </a:r>
            <a:r>
              <a:rPr lang="en-US" sz="2695">
                <a:solidFill>
                  <a:srgbClr val="FFFFFF"/>
                </a:solidFill>
                <a:latin typeface="Comic Sans Bold"/>
              </a:rPr>
              <a:t>, i 4 byte della variabile </a:t>
            </a:r>
            <a:r>
              <a:rPr lang="en-US" sz="2695">
                <a:solidFill>
                  <a:srgbClr val="3A71D6"/>
                </a:solidFill>
                <a:latin typeface="Comic Sans Bold"/>
              </a:rPr>
              <a:t>target</a:t>
            </a:r>
            <a:r>
              <a:rPr lang="en-US" sz="2695">
                <a:solidFill>
                  <a:srgbClr val="FFFFFF"/>
                </a:solidFill>
                <a:latin typeface="Comic Sans Bold"/>
              </a:rPr>
              <a:t>; questi ultimi devono avere lo specifico valore </a:t>
            </a:r>
            <a:r>
              <a:rPr lang="en-US" sz="2695">
                <a:solidFill>
                  <a:srgbClr val="3A71D6"/>
                </a:solidFill>
                <a:latin typeface="Comic Sans Bold"/>
              </a:rPr>
              <a:t>0xdeadbeef</a:t>
            </a:r>
            <a:r>
              <a:rPr lang="en-US" sz="2695">
                <a:solidFill>
                  <a:srgbClr val="FFFFFF"/>
                </a:solidFill>
                <a:latin typeface="Comic Sans Bold"/>
              </a:rPr>
              <a:t> per modificare il flusso di esecuzione del programma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218856"/>
            <a:ext cx="11889035" cy="1054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omic Sans Bold"/>
              </a:rPr>
              <a:t>Dunque, dopo aver assistito all</a:t>
            </a:r>
            <a:r>
              <a:rPr lang="en-US" sz="3099">
                <a:solidFill>
                  <a:srgbClr val="3A71D6"/>
                </a:solidFill>
                <a:latin typeface="Comic Sans Bold"/>
              </a:rPr>
              <a:t>’evoluzione dello stack</a:t>
            </a:r>
            <a:r>
              <a:rPr lang="en-US" sz="3099">
                <a:solidFill>
                  <a:srgbClr val="FFFFFF"/>
                </a:solidFill>
                <a:latin typeface="Comic Sans Bold"/>
              </a:rPr>
              <a:t>, il </a:t>
            </a:r>
            <a:r>
              <a:rPr lang="en-US" sz="3099">
                <a:solidFill>
                  <a:srgbClr val="3A71D6"/>
                </a:solidFill>
                <a:latin typeface="Comic Sans Bold"/>
              </a:rPr>
              <a:t>piano di attacco</a:t>
            </a:r>
            <a:r>
              <a:rPr lang="en-US" sz="3099">
                <a:solidFill>
                  <a:srgbClr val="FFFFFF"/>
                </a:solidFill>
                <a:latin typeface="Comic Sans Bold"/>
              </a:rPr>
              <a:t> diventa più chiaro: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565" y="1504731"/>
            <a:ext cx="12214979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omic Sans Bold"/>
              </a:rPr>
              <a:t>Le variabili </a:t>
            </a:r>
            <a:r>
              <a:rPr lang="en-US" sz="3099">
                <a:solidFill>
                  <a:srgbClr val="3A71D6"/>
                </a:solidFill>
                <a:latin typeface="Comic Sans Bold"/>
              </a:rPr>
              <a:t>buffer[] </a:t>
            </a:r>
            <a:r>
              <a:rPr lang="en-US" sz="3099">
                <a:solidFill>
                  <a:srgbClr val="FFFFFF"/>
                </a:solidFill>
                <a:latin typeface="Comic Sans Bold"/>
              </a:rPr>
              <a:t>e target sono contigue in memoria centrale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35301" y="8098371"/>
            <a:ext cx="841843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Eseguire il programma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format0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con tale input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99965" y="9990000"/>
            <a:ext cx="1587680" cy="2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7"/>
              </a:lnSpc>
            </a:pPr>
            <a:r>
              <a:rPr lang="en-US" sz="1762">
                <a:solidFill>
                  <a:srgbClr val="E02D1E"/>
                </a:solidFill>
                <a:latin typeface="Open Sans Bold"/>
              </a:rPr>
              <a:t>Fine Salvatore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321579" y="-2748657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4937721" y="-3986124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731443" y="7616744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50268" y="5067300"/>
            <a:ext cx="5048793" cy="145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3A71D6"/>
                </a:solidFill>
                <a:latin typeface="Comic Sans Bold"/>
              </a:rPr>
              <a:t>FORMATTAZIONE DELLE STRINGHE</a:t>
            </a:r>
          </a:p>
        </p:txBody>
      </p:sp>
      <p:sp>
        <p:nvSpPr>
          <p:cNvPr name="AutoShape 6" id="6"/>
          <p:cNvSpPr/>
          <p:nvPr/>
        </p:nvSpPr>
        <p:spPr>
          <a:xfrm>
            <a:off x="8433159" y="2494656"/>
            <a:ext cx="0" cy="593395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061809" y="5076825"/>
            <a:ext cx="717363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omic Sans Bold"/>
              </a:rPr>
              <a:t>Format functions e Format Strings</a:t>
            </a:r>
          </a:p>
        </p:txBody>
      </p:sp>
      <p:sp>
        <p:nvSpPr>
          <p:cNvPr name="Freeform 8" id="8"/>
          <p:cNvSpPr/>
          <p:nvPr/>
        </p:nvSpPr>
        <p:spPr>
          <a:xfrm flipH="true" flipV="true" rot="0">
            <a:off x="13350279" y="7272918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3"/>
                </a:moveTo>
                <a:lnTo>
                  <a:pt x="0" y="7554713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3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0943050" y="-4088893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65061" y="2272874"/>
            <a:ext cx="1530985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Funzione che prende in input diversi parametri, di cui uno è una Format String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Funzione di conversione usata per rappresentare tipi di dati primitivi in C in una stringa leggibile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7762" y="914400"/>
            <a:ext cx="595538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3A71D6"/>
                </a:solidFill>
                <a:latin typeface="Comic Sans Bold"/>
              </a:rPr>
              <a:t>Format Function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4572000"/>
            <a:ext cx="1222319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3A71D6"/>
                </a:solidFill>
                <a:latin typeface="Comic Sans Bold"/>
              </a:rPr>
              <a:t>Esempi di Format Functions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372225"/>
            <a:ext cx="3727971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fprintf()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A71D6"/>
                </a:solidFill>
                <a:latin typeface="Comic Sans Bold"/>
                <a:ea typeface="Comic Sans Bold"/>
              </a:rPr>
              <a:t>pr﻿intf()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sprintf()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snprintf()</a:t>
            </a:r>
          </a:p>
        </p:txBody>
      </p:sp>
      <p:sp>
        <p:nvSpPr>
          <p:cNvPr name="AutoShape 7" id="7"/>
          <p:cNvSpPr/>
          <p:nvPr/>
        </p:nvSpPr>
        <p:spPr>
          <a:xfrm>
            <a:off x="2920944" y="6705600"/>
            <a:ext cx="180715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>
            <a:off x="2920944" y="7248525"/>
            <a:ext cx="180715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>
            <a:off x="2949519" y="7753350"/>
            <a:ext cx="180715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2920944" y="8315325"/>
            <a:ext cx="180715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5212516" y="6372225"/>
            <a:ext cx="857381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Stampa in un FILE stream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Stampa nello stream stdout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Stampa in una stringa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Stampa in una stringa e controlla la lunghezza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5061" y="9258300"/>
            <a:ext cx="1235670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Fonte: </a:t>
            </a:r>
            <a:r>
              <a:rPr lang="en-US" sz="3000" u="sng">
                <a:solidFill>
                  <a:srgbClr val="FFFFFF"/>
                </a:solidFill>
                <a:latin typeface="Comic Sans Bold"/>
                <a:hlinkClick r:id="rId3" tooltip="https://cs155.stanford.edu/papers/formatstring-1.2.pdf"/>
              </a:rPr>
              <a:t>https://cs155.stanford.edu/papers/formatstring-1.2.pdf</a:t>
            </a:r>
          </a:p>
        </p:txBody>
      </p:sp>
      <p:sp>
        <p:nvSpPr>
          <p:cNvPr name="Freeform 13" id="13"/>
          <p:cNvSpPr/>
          <p:nvPr/>
        </p:nvSpPr>
        <p:spPr>
          <a:xfrm flipH="true" flipV="true" rot="0">
            <a:off x="12321579" y="4537968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50153" y="2541374"/>
            <a:ext cx="1530985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Stringa in ASCIIZ che contiene testo e parametri di formattazione.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Esempio: 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Il seguente codice formatta il valore “1911“ come un numero intero.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printf(“The magic number is: %d\n“, 1911);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264679" y="914400"/>
            <a:ext cx="520457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3A71D6"/>
                </a:solidFill>
                <a:latin typeface="Comic Sans Bold"/>
              </a:rPr>
              <a:t>Format String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6775" y="5029200"/>
            <a:ext cx="1471113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3A71D6"/>
                </a:solidFill>
                <a:latin typeface="Comic Sans Bold"/>
              </a:rPr>
              <a:t>Esempi di Parametri di formattazione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50153" y="6400800"/>
            <a:ext cx="3727971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%d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%u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%x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%s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%n</a:t>
            </a:r>
          </a:p>
        </p:txBody>
      </p:sp>
      <p:sp>
        <p:nvSpPr>
          <p:cNvPr name="AutoShape 6" id="6"/>
          <p:cNvSpPr/>
          <p:nvPr/>
        </p:nvSpPr>
        <p:spPr>
          <a:xfrm>
            <a:off x="2059817" y="6705600"/>
            <a:ext cx="180715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>
            <a:off x="2059817" y="7248525"/>
            <a:ext cx="180715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>
            <a:off x="2059817" y="7753350"/>
            <a:ext cx="180715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>
            <a:off x="2059817" y="8315325"/>
            <a:ext cx="180715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4097364" y="6400800"/>
            <a:ext cx="11664435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Decimale (int) -- passato come valore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Decimale senza segno (unsigned int) -- passato come valore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Esadecimale (unsigned int) -- passato come valore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Stringa ((const) (unsigned) char*) -- passato come riferimento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Numero di bytes scritti (*int) -- passato come riferimento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059817" y="8839200"/>
            <a:ext cx="180715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1250153" y="9391650"/>
            <a:ext cx="1235670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Fonte: https://cs155.stanford.edu/papers/formatstring-1.2.pdf</a:t>
            </a:r>
          </a:p>
        </p:txBody>
      </p:sp>
      <p:sp>
        <p:nvSpPr>
          <p:cNvPr name="Freeform 13" id="13"/>
          <p:cNvSpPr/>
          <p:nvPr/>
        </p:nvSpPr>
        <p:spPr>
          <a:xfrm flipH="true" flipV="true" rot="-281069">
            <a:off x="11386700" y="-3201903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3"/>
                </a:moveTo>
                <a:lnTo>
                  <a:pt x="0" y="7554713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3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-281069">
            <a:off x="-4620318" y="7639165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3"/>
                </a:moveTo>
                <a:lnTo>
                  <a:pt x="0" y="7554713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3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50153" y="2204137"/>
            <a:ext cx="15309858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Se un attaccante riesce a dare in input una Format String ad una Format Function, sia parzialmente che per intero, potrebbe esistere una Format String Vulnerability!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In base a come usiamo gli specificatori di formato, è possibile leggere e scrivere valori in memoria (con più o meno restrizioni)!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98615" y="941174"/>
            <a:ext cx="666940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3A71D6"/>
                </a:solidFill>
                <a:latin typeface="Comic Sans Bold"/>
              </a:rPr>
              <a:t>Possibile problema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029200"/>
            <a:ext cx="1471113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A71D6"/>
                </a:solidFill>
                <a:latin typeface="Comic Sans Bold"/>
              </a:rPr>
              <a:t>Esempio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80696" y="6286500"/>
            <a:ext cx="5304711" cy="278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A71D6"/>
                </a:solidFill>
                <a:latin typeface="Comic Sans Bold"/>
              </a:rPr>
              <a:t>Wrong usage</a:t>
            </a:r>
            <a:r>
              <a:rPr lang="en-US" sz="3999">
                <a:solidFill>
                  <a:srgbClr val="FFFFFF"/>
                </a:solidFill>
                <a:latin typeface="Comic Sans Bold"/>
              </a:rPr>
              <a:t>: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omic Sans Bold"/>
              </a:rPr>
              <a:t>int func (char *user){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omic Sans Bold"/>
              </a:rPr>
              <a:t>printf(user);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Comic Sans Bold"/>
              </a:rPr>
              <a:t>}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35127" y="6286500"/>
            <a:ext cx="5304711" cy="278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A71D6"/>
                </a:solidFill>
                <a:latin typeface="Comic Sans Bold"/>
              </a:rPr>
              <a:t>OK</a:t>
            </a:r>
            <a:r>
              <a:rPr lang="en-US" sz="3999">
                <a:solidFill>
                  <a:srgbClr val="FFFFFF"/>
                </a:solidFill>
                <a:latin typeface="Comic Sans Bold"/>
              </a:rPr>
              <a:t>: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omic Sans Bold"/>
              </a:rPr>
              <a:t>int func (char *user){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omic Sans Bold"/>
              </a:rPr>
              <a:t>printf(“%s”, user);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Comic Sans Bold"/>
              </a:rPr>
              <a:t>}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-801290">
            <a:off x="12080030" y="-4114298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801290">
            <a:off x="-4616252" y="5890462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3"/>
                </a:moveTo>
                <a:lnTo>
                  <a:pt x="0" y="7554713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3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321579" y="-2748657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4937721" y="-3986124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731443" y="7616744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4794" y="5067300"/>
            <a:ext cx="7134267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3A71D6"/>
                </a:solidFill>
                <a:latin typeface="Comic Sans Bold"/>
              </a:rPr>
              <a:t>STRATEGIA D’ATTACCO</a:t>
            </a:r>
          </a:p>
        </p:txBody>
      </p:sp>
      <p:sp>
        <p:nvSpPr>
          <p:cNvPr name="AutoShape 6" id="6"/>
          <p:cNvSpPr/>
          <p:nvPr/>
        </p:nvSpPr>
        <p:spPr>
          <a:xfrm>
            <a:off x="8433159" y="2494656"/>
            <a:ext cx="0" cy="593395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061809" y="5076825"/>
            <a:ext cx="717363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omic Sans Bold"/>
              </a:rPr>
              <a:t>Preparazione dell’input e albero di attacco</a:t>
            </a:r>
          </a:p>
        </p:txBody>
      </p:sp>
      <p:sp>
        <p:nvSpPr>
          <p:cNvPr name="Freeform 8" id="8"/>
          <p:cNvSpPr/>
          <p:nvPr/>
        </p:nvSpPr>
        <p:spPr>
          <a:xfrm flipH="true" flipV="true" rot="0">
            <a:off x="13350279" y="7272918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3"/>
                </a:moveTo>
                <a:lnTo>
                  <a:pt x="0" y="7554713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3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232547">
            <a:off x="-3909021" y="6906895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1445" y="7029450"/>
            <a:ext cx="16177855" cy="2622438"/>
          </a:xfrm>
          <a:custGeom>
            <a:avLst/>
            <a:gdLst/>
            <a:ahLst/>
            <a:cxnLst/>
            <a:rect r="r" b="b" t="t" l="l"/>
            <a:pathLst>
              <a:path h="2622438" w="16177855">
                <a:moveTo>
                  <a:pt x="0" y="0"/>
                </a:moveTo>
                <a:lnTo>
                  <a:pt x="16177855" y="0"/>
                </a:lnTo>
                <a:lnTo>
                  <a:pt x="16177855" y="2622438"/>
                </a:lnTo>
                <a:lnTo>
                  <a:pt x="0" y="26224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50153" y="2204137"/>
            <a:ext cx="1530985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A questo punto, sappiamo che, tramite uno Stack-Based Buffer Overflow, è possibile sovrascrivere la variabile target.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Ci chiediamo: è possibile farlo anche a livello di codice?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61702" y="937312"/>
            <a:ext cx="418695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3A71D6"/>
                </a:solidFill>
                <a:latin typeface="Comic Sans Bold"/>
              </a:rPr>
              <a:t>Bug Search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114800"/>
            <a:ext cx="1471113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A71D6"/>
                </a:solidFill>
                <a:latin typeface="Comic Sans Bold"/>
              </a:rPr>
              <a:t>Sprintf()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1445" y="5534025"/>
            <a:ext cx="1617785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Analizzando la documentazione della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sprintf()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, scopriamo che non effettua controlli sulla taglia dell’input:</a:t>
            </a:r>
          </a:p>
        </p:txBody>
      </p:sp>
      <p:sp>
        <p:nvSpPr>
          <p:cNvPr name="Freeform 8" id="8"/>
          <p:cNvSpPr/>
          <p:nvPr/>
        </p:nvSpPr>
        <p:spPr>
          <a:xfrm flipH="true" flipV="true" rot="232547">
            <a:off x="10802116" y="-4098409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722440">
            <a:off x="-7570830" y="1785351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525253"/>
            <a:ext cx="16530782" cy="1627885"/>
          </a:xfrm>
          <a:custGeom>
            <a:avLst/>
            <a:gdLst/>
            <a:ahLst/>
            <a:cxnLst/>
            <a:rect r="r" b="b" t="t" l="l"/>
            <a:pathLst>
              <a:path h="1627885" w="16530782">
                <a:moveTo>
                  <a:pt x="0" y="0"/>
                </a:moveTo>
                <a:lnTo>
                  <a:pt x="16530782" y="0"/>
                </a:lnTo>
                <a:lnTo>
                  <a:pt x="16530782" y="1627884"/>
                </a:lnTo>
                <a:lnTo>
                  <a:pt x="0" y="1627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81445" y="1686928"/>
            <a:ext cx="1563070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È possibile, quindi, effettuare uno Stack-Based Buffer Overflow a livello di codice!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Ma come possiamo riempire 64 locazioni di memoria utilizzando 10 bytes?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Ritorniamo alla documentazione della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sprintf()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1445" y="457200"/>
            <a:ext cx="251519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A71D6"/>
                </a:solidFill>
                <a:latin typeface="Comic Sans Bold"/>
              </a:rPr>
              <a:t>Exploit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543550"/>
            <a:ext cx="16530782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Quindi è possibile scrivere le prime 64 locazioni della variabile buffer usando lo specificatore di formattazione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“%64x” 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per poi aggiungere la stringa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 “0xdeadbeef“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Il costo complessivo della stringa è meno di 10 byte e con Python automatizziamo tutto: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Python -c “print ‘%x64x\xef\xbe\xad\xde‘ “</a:t>
            </a:r>
          </a:p>
          <a:p>
            <a:pPr algn="ctr">
              <a:lnSpc>
                <a:spcPts val="4200"/>
              </a:lnSpc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Passando il tutto in input alla funzione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sprintf()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, lo specificatore di formattazione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“%64x”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espanderà la stringa!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-722440">
            <a:off x="12321579" y="-4976396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3"/>
                </a:moveTo>
                <a:lnTo>
                  <a:pt x="0" y="7554713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3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6584985" y="-5158001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06539" y="3063549"/>
            <a:ext cx="951011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La macchina virtuale Protostar è disponibile al link: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80025" y="4036894"/>
            <a:ext cx="5718453" cy="53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u="sng">
                <a:solidFill>
                  <a:srgbClr val="FFFFFF"/>
                </a:solidFill>
                <a:latin typeface="Arimo"/>
                <a:hlinkClick r:id="rId3" tooltip="https://exploit.education/protostar/"/>
              </a:rPr>
              <a:t>https://exploit.education/protostar/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12894862" y="-1955797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06539" y="5048337"/>
            <a:ext cx="1346108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Per l’installazione è necessario eseguire questi semplici passaggi: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  <a:ea typeface="Comic Sans Bold"/>
              </a:rPr>
              <a:t>● Scaricare l’immagine ISO “exploit-exercises-protostar-2.iso” al link: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80025" y="7186194"/>
            <a:ext cx="5845969" cy="53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u="sng">
                <a:solidFill>
                  <a:srgbClr val="FFFFFF"/>
                </a:solidFill>
                <a:latin typeface="Arimo"/>
                <a:hlinkClick r:id="rId4" tooltip="http://exploit.education/downloads/"/>
              </a:rPr>
              <a:t>http://exploit.education/downloads/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06043" y="8291093"/>
            <a:ext cx="1524825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A71D6"/>
                </a:solidFill>
                <a:latin typeface="Comic Sans Bold"/>
                <a:ea typeface="Comic Sans Bold"/>
              </a:rPr>
              <a:t>● Successivamente importarla in VirtualBox, creando una nuova macchina virtuale;</a:t>
            </a:r>
          </a:p>
        </p:txBody>
      </p:sp>
      <p:sp>
        <p:nvSpPr>
          <p:cNvPr name="Freeform 9" id="9"/>
          <p:cNvSpPr/>
          <p:nvPr/>
        </p:nvSpPr>
        <p:spPr>
          <a:xfrm flipH="true" flipV="true" rot="0">
            <a:off x="13474881" y="9526192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0279" y="4423512"/>
            <a:ext cx="1251891" cy="4411950"/>
          </a:xfrm>
          <a:custGeom>
            <a:avLst/>
            <a:gdLst/>
            <a:ahLst/>
            <a:cxnLst/>
            <a:rect r="r" b="b" t="t" l="l"/>
            <a:pathLst>
              <a:path h="4411950" w="1251891">
                <a:moveTo>
                  <a:pt x="0" y="0"/>
                </a:moveTo>
                <a:lnTo>
                  <a:pt x="1251891" y="0"/>
                </a:lnTo>
                <a:lnTo>
                  <a:pt x="1251891" y="4411949"/>
                </a:lnTo>
                <a:lnTo>
                  <a:pt x="0" y="44119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722440">
            <a:off x="-2448547" y="5693295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722440">
            <a:off x="13350279" y="-1140394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7503" y="1999195"/>
            <a:ext cx="16591556" cy="7471457"/>
          </a:xfrm>
          <a:custGeom>
            <a:avLst/>
            <a:gdLst/>
            <a:ahLst/>
            <a:cxnLst/>
            <a:rect r="r" b="b" t="t" l="l"/>
            <a:pathLst>
              <a:path h="7471457" w="16591556">
                <a:moveTo>
                  <a:pt x="0" y="0"/>
                </a:moveTo>
                <a:lnTo>
                  <a:pt x="16591556" y="0"/>
                </a:lnTo>
                <a:lnTo>
                  <a:pt x="16591556" y="7471457"/>
                </a:lnTo>
                <a:lnTo>
                  <a:pt x="0" y="7471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245" t="-66166" r="-18974" b="-97855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7390017" y="1999195"/>
            <a:ext cx="18292" cy="78576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095442" y="1028700"/>
            <a:ext cx="1599820" cy="1409841"/>
          </a:xfrm>
          <a:custGeom>
            <a:avLst/>
            <a:gdLst/>
            <a:ahLst/>
            <a:cxnLst/>
            <a:rect r="r" b="b" t="t" l="l"/>
            <a:pathLst>
              <a:path h="1409841" w="1599820">
                <a:moveTo>
                  <a:pt x="0" y="0"/>
                </a:moveTo>
                <a:lnTo>
                  <a:pt x="1599819" y="0"/>
                </a:lnTo>
                <a:lnTo>
                  <a:pt x="1599819" y="1409841"/>
                </a:lnTo>
                <a:lnTo>
                  <a:pt x="0" y="1409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48375" y="0"/>
            <a:ext cx="610981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A71D6"/>
                </a:solidFill>
                <a:latin typeface="Comic Sans Bold"/>
              </a:rPr>
              <a:t>Albero d’attacco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81471" y="8037420"/>
            <a:ext cx="167521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41414"/>
                </a:solidFill>
                <a:latin typeface="Open Sans Bold"/>
              </a:rPr>
              <a:t>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97440" y="8037420"/>
            <a:ext cx="167521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41414"/>
                </a:solidFill>
                <a:latin typeface="Open Sans Bold"/>
              </a:rPr>
              <a:t>P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722440">
            <a:off x="12652344" y="-2291457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048179"/>
            <a:ext cx="15892498" cy="2514243"/>
          </a:xfrm>
          <a:custGeom>
            <a:avLst/>
            <a:gdLst/>
            <a:ahLst/>
            <a:cxnLst/>
            <a:rect r="r" b="b" t="t" l="l"/>
            <a:pathLst>
              <a:path h="2514243" w="15892498">
                <a:moveTo>
                  <a:pt x="0" y="0"/>
                </a:moveTo>
                <a:lnTo>
                  <a:pt x="15892498" y="0"/>
                </a:lnTo>
                <a:lnTo>
                  <a:pt x="15892498" y="2514242"/>
                </a:lnTo>
                <a:lnTo>
                  <a:pt x="0" y="2514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23309" y="914400"/>
            <a:ext cx="321956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A71D6"/>
                </a:solidFill>
                <a:latin typeface="Comic Sans Bold"/>
              </a:rPr>
              <a:t>Risultato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610350"/>
            <a:ext cx="15264885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1. Si entra nella cartella contenente il file eseguibile del programma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2.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Si manda in esecuzione il programma fornendogli l’input costruito in precedenza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3.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Si nota che la variabile target è stata modificata con successo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-722440">
            <a:off x="-4763962" y="6352356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61529" y="6902574"/>
            <a:ext cx="10964942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>
                <a:solidFill>
                  <a:srgbClr val="FFFFFF"/>
                </a:solidFill>
                <a:latin typeface="Comic Sans Bold"/>
              </a:rPr>
              <a:t>SFIDA VINTA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-204478">
            <a:off x="11695633" y="-3284008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257443">
            <a:off x="-3909021" y="5738658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7346582">
            <a:off x="-3351725" y="-1888970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67836" y="1798835"/>
            <a:ext cx="5887275" cy="5188161"/>
          </a:xfrm>
          <a:custGeom>
            <a:avLst/>
            <a:gdLst/>
            <a:ahLst/>
            <a:cxnLst/>
            <a:rect r="r" b="b" t="t" l="l"/>
            <a:pathLst>
              <a:path h="5188161" w="5887275">
                <a:moveTo>
                  <a:pt x="0" y="0"/>
                </a:moveTo>
                <a:lnTo>
                  <a:pt x="5887275" y="0"/>
                </a:lnTo>
                <a:lnTo>
                  <a:pt x="5887275" y="5188161"/>
                </a:lnTo>
                <a:lnTo>
                  <a:pt x="0" y="5188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33355" y="4557550"/>
            <a:ext cx="1251891" cy="4411950"/>
          </a:xfrm>
          <a:custGeom>
            <a:avLst/>
            <a:gdLst/>
            <a:ahLst/>
            <a:cxnLst/>
            <a:rect r="r" b="b" t="t" l="l"/>
            <a:pathLst>
              <a:path h="4411950" w="1251891">
                <a:moveTo>
                  <a:pt x="0" y="0"/>
                </a:moveTo>
                <a:lnTo>
                  <a:pt x="1251890" y="0"/>
                </a:lnTo>
                <a:lnTo>
                  <a:pt x="1251890" y="4411949"/>
                </a:lnTo>
                <a:lnTo>
                  <a:pt x="0" y="4411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722440">
            <a:off x="-4170294" y="6133546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3"/>
                </a:moveTo>
                <a:lnTo>
                  <a:pt x="0" y="7554713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3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923036"/>
            <a:ext cx="16230600" cy="1987866"/>
          </a:xfrm>
          <a:custGeom>
            <a:avLst/>
            <a:gdLst/>
            <a:ahLst/>
            <a:cxnLst/>
            <a:rect r="r" b="b" t="t" l="l"/>
            <a:pathLst>
              <a:path h="1987866" w="16230600">
                <a:moveTo>
                  <a:pt x="0" y="0"/>
                </a:moveTo>
                <a:lnTo>
                  <a:pt x="16230600" y="0"/>
                </a:lnTo>
                <a:lnTo>
                  <a:pt x="16230600" y="1987867"/>
                </a:lnTo>
                <a:lnTo>
                  <a:pt x="0" y="19878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57200"/>
            <a:ext cx="572178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A71D6"/>
                </a:solidFill>
                <a:latin typeface="Comic Sans Bold"/>
              </a:rPr>
              <a:t>Cos’è successo?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018418"/>
            <a:ext cx="16230600" cy="531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Se, dopo aver eseguito il programma con lo specifico input, si avvia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gdb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e si disassembla la funzione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vuln()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e si stampano i valori delle variabili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buffer[]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e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target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, si può osservare che l’array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buffer[]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è stato popolato dal valore esadecimale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0x20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corrispondente ad uno spazio nella tabella ASCII che è proprio il valore utilizzato dalle funzioni di formattazione.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I valori dalla 57esima alla 63esima cella sono costituiti da valori spazzatura che la funzione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sptintf()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ha lasciato avendo ricevuto un input scorretto.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La variabile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target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, invece, è stata sovrascritta con successo!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-722440">
            <a:off x="12321579" y="-4437534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3"/>
                </a:moveTo>
                <a:lnTo>
                  <a:pt x="0" y="7554713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3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321579" y="-2748657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4937721" y="-3986124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731443" y="7616744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4794" y="5067300"/>
            <a:ext cx="7134267" cy="219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3A71D6"/>
                </a:solidFill>
                <a:latin typeface="Comic Sans Bold"/>
              </a:rPr>
              <a:t>INDIVIDUAZIONE DELLE DEBOLEZZE E VULNERABILITÀ </a:t>
            </a:r>
          </a:p>
        </p:txBody>
      </p:sp>
      <p:sp>
        <p:nvSpPr>
          <p:cNvPr name="AutoShape 6" id="6"/>
          <p:cNvSpPr/>
          <p:nvPr/>
        </p:nvSpPr>
        <p:spPr>
          <a:xfrm>
            <a:off x="8433159" y="2494656"/>
            <a:ext cx="0" cy="593395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061809" y="5076825"/>
            <a:ext cx="717363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omic Sans Bold"/>
              </a:rPr>
              <a:t>Debolezze e possibili rimedi agli attacchi</a:t>
            </a:r>
          </a:p>
        </p:txBody>
      </p:sp>
      <p:sp>
        <p:nvSpPr>
          <p:cNvPr name="Freeform 8" id="8"/>
          <p:cNvSpPr/>
          <p:nvPr/>
        </p:nvSpPr>
        <p:spPr>
          <a:xfrm flipH="true" flipV="true" rot="0">
            <a:off x="13350279" y="7272918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3"/>
                </a:moveTo>
                <a:lnTo>
                  <a:pt x="0" y="7554713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3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57200"/>
            <a:ext cx="900969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A71D6"/>
                </a:solidFill>
                <a:latin typeface="Comic Sans Bold"/>
              </a:rPr>
              <a:t>Vulnerabilità riscontrate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13435" y="2098508"/>
            <a:ext cx="17074635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Il buffer non controlla la size dell’input ricevuto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Il buffer permette di leggere e scrivere valori arbitrari nello stack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La funzione sprintf() non effettua nessun controllo o formattazione sulla stringa in input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Ci è stato possibile definire una Format String da input esterno come attaccante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086350"/>
            <a:ext cx="939450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CWE: Stack-Based Buffer Overflow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u="sng">
                <a:solidFill>
                  <a:srgbClr val="FFFFFF"/>
                </a:solidFill>
                <a:latin typeface="Comic Sans Bold"/>
                <a:hlinkClick r:id="rId2" tooltip="https://cwe.mitre.org/data/definitions/121.html"/>
              </a:rPr>
              <a:t>https://cwe.mitre.org/data/definitions/121.html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010400"/>
            <a:ext cx="939450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CWE: Use of Externally-Controlled Format String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u="sng">
                <a:solidFill>
                  <a:srgbClr val="FFFFFF"/>
                </a:solidFill>
                <a:latin typeface="Comic Sans Bold"/>
                <a:hlinkClick r:id="rId3" tooltip="https://cwe.mitre.org/data/definitions/121.html"/>
              </a:rPr>
              <a:t>https://cwe.mitre.org/data/definitions/121.html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-722440">
            <a:off x="11689675" y="-4096461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-722440">
            <a:off x="-4937721" y="5480943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722440">
            <a:off x="13526745" y="6090435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14400"/>
            <a:ext cx="1324534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A71D6"/>
                </a:solidFill>
                <a:latin typeface="Comic Sans Bold"/>
              </a:rPr>
              <a:t>BUFFER OVERFLOW MITIGATION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43150"/>
            <a:ext cx="16230600" cy="691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Il CWE in “Mitigation” offre diverse soluzioni ma non sono tutte definite come “complete solutions”.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Soluzioni non complete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Architecture &amp; Design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: Usare un layer di Astrazione per API rischiose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Build &amp; Compilation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: Eseguire e compilare il software con estensioni/features con meccanismi per proteggere dai buffer overflow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Operation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: Usare meccanismi a livello di OS come ASLR (Address Space Layout Randomization)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Soluzioni complete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Implementation 1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: Implementare controlli sulla lunghezza dell’input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Implementation 2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: Usare funzioni capaci di controllare la lunghezza dell’input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-722440">
            <a:off x="11649541" y="-4306388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722440">
            <a:off x="-4539362" y="7012970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37800" y="4846350"/>
            <a:ext cx="1251891" cy="4411950"/>
          </a:xfrm>
          <a:custGeom>
            <a:avLst/>
            <a:gdLst/>
            <a:ahLst/>
            <a:cxnLst/>
            <a:rect r="r" b="b" t="t" l="l"/>
            <a:pathLst>
              <a:path h="4411950" w="1251891">
                <a:moveTo>
                  <a:pt x="0" y="0"/>
                </a:moveTo>
                <a:lnTo>
                  <a:pt x="1251891" y="0"/>
                </a:lnTo>
                <a:lnTo>
                  <a:pt x="1251891" y="4411950"/>
                </a:lnTo>
                <a:lnTo>
                  <a:pt x="0" y="4411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14400"/>
            <a:ext cx="674941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A71D6"/>
                </a:solidFill>
                <a:latin typeface="Comic Sans Bold"/>
              </a:rPr>
              <a:t>FORMAT STRING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209800"/>
            <a:ext cx="16230600" cy="691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Il CWE in “Mitigation” propone mitigazioni semplici ed efficaci.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Requirement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: Quando possibile, non usare linguaggi che possano avere questa debolezza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Build &amp; Compilation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: Usare compilatori e link capaci di creare warning per questi casi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Implementation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: Far sì che alle Format Functions siano passati arguments non modificabili da un potenziale attaccante e assicurarsi che il numero di arguments passati sia corretto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Proposte del paper di riferimento nelle Hints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Far sì che l’utente non possa passare dalle Format Strings alle funzioni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Usare Specificatori di Formatico in modo statico e a priori nelle funzioni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391650"/>
            <a:ext cx="1235670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Fonte:</a:t>
            </a:r>
            <a:r>
              <a:rPr lang="en-US" sz="3000" u="sng">
                <a:solidFill>
                  <a:srgbClr val="FFFFFF"/>
                </a:solidFill>
                <a:latin typeface="Comic Sans Bold"/>
                <a:hlinkClick r:id="rId2" tooltip="https://cs155.stanford.edu/papers/formatstring-1.2.pdf"/>
              </a:rPr>
              <a:t> https://cs155.stanford.edu/papers/formatstring-1.2.pdf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-722440">
            <a:off x="12114808" y="-3777357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722440">
            <a:off x="-9112039" y="4004630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37800" y="4846350"/>
            <a:ext cx="1251891" cy="4411950"/>
          </a:xfrm>
          <a:custGeom>
            <a:avLst/>
            <a:gdLst/>
            <a:ahLst/>
            <a:cxnLst/>
            <a:rect r="r" b="b" t="t" l="l"/>
            <a:pathLst>
              <a:path h="4411950" w="1251891">
                <a:moveTo>
                  <a:pt x="0" y="0"/>
                </a:moveTo>
                <a:lnTo>
                  <a:pt x="1251891" y="0"/>
                </a:lnTo>
                <a:lnTo>
                  <a:pt x="1251891" y="4411950"/>
                </a:lnTo>
                <a:lnTo>
                  <a:pt x="0" y="4411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57200"/>
            <a:ext cx="462819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A71D6"/>
                </a:solidFill>
                <a:latin typeface="Comic Sans Bold"/>
              </a:rPr>
              <a:t>SNPRINTF()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60621"/>
            <a:ext cx="16230600" cy="798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Quindi, è necessario utilizzare funzioni capaci di controllare la size dell’input ricevuto.</a:t>
            </a:r>
          </a:p>
          <a:p>
            <a:pPr algn="r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E02D1E"/>
                </a:solidFill>
                <a:latin typeface="Comic Sans Bold"/>
              </a:rPr>
              <a:t>Pericolosa:                                                            </a:t>
            </a:r>
            <a:r>
              <a:rPr lang="en-US" sz="3000">
                <a:solidFill>
                  <a:srgbClr val="00BF63"/>
                </a:solidFill>
                <a:latin typeface="Comic Sans Bold"/>
              </a:rPr>
              <a:t>  Possibile mitigazione: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sprintf()                                                                 snprintf()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BF63"/>
                </a:solidFill>
                <a:latin typeface="Comic Sans Bold"/>
              </a:rPr>
              <a:t>int snprintf(char *str, size_t size, const char *format, ...);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BF63"/>
                </a:solidFill>
                <a:latin typeface="Comic Sans Bold"/>
              </a:rPr>
              <a:t>*str: 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Puntatore al Buffer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BF63"/>
                </a:solidFill>
                <a:latin typeface="Comic Sans Bold"/>
              </a:rPr>
              <a:t>size: 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Numero massimo di bytes (caratteri) scrivibili nel buffer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BF63"/>
                </a:solidFill>
                <a:latin typeface="Comic Sans Bold"/>
              </a:rPr>
              <a:t>format: 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Stringa che contiene una Format String; esegue le stesse specifiche di formattazione della printf()</a:t>
            </a:r>
          </a:p>
          <a:p>
            <a:pPr algn="l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Esempio di utilizzo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int i = snprintf(buffer, 64, stringa_da_scrivere);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-722440">
            <a:off x="12548009" y="-5020390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722440">
            <a:off x="-6336366" y="4806832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33355" y="4452608"/>
            <a:ext cx="1251891" cy="4411950"/>
          </a:xfrm>
          <a:custGeom>
            <a:avLst/>
            <a:gdLst/>
            <a:ahLst/>
            <a:cxnLst/>
            <a:rect r="r" b="b" t="t" l="l"/>
            <a:pathLst>
              <a:path h="4411950" w="1251891">
                <a:moveTo>
                  <a:pt x="0" y="0"/>
                </a:moveTo>
                <a:lnTo>
                  <a:pt x="1251890" y="0"/>
                </a:lnTo>
                <a:lnTo>
                  <a:pt x="1251890" y="4411950"/>
                </a:lnTo>
                <a:lnTo>
                  <a:pt x="0" y="4411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190750"/>
            <a:ext cx="16262985" cy="584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BF63"/>
                </a:solidFill>
                <a:latin typeface="Comic Sans Bold"/>
              </a:rPr>
              <a:t>Le funzioni snprintf() e vsnprintf() non scrivono più di size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BF63"/>
                </a:solidFill>
                <a:latin typeface="Comic Sans Bold"/>
              </a:rPr>
              <a:t>byte (incluso il byte nullo di terminazione ('\0')).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Se l'output è stato troncato a causa di questo limite, il valore restituito sarà the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numero di caratteri (escluso il byte nullo di terminazione) che sarebbe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sarebbero stati scritti nella stringa finale se fosse stato disponibile spazio sufficiente.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BF63"/>
                </a:solidFill>
                <a:latin typeface="Comic Sans Bold"/>
              </a:rPr>
              <a:t>Pertanto, un valore restituito pari o superiore a size significa che l'output era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BF63"/>
                </a:solidFill>
                <a:latin typeface="Comic Sans Bold"/>
              </a:rPr>
              <a:t>troncato. 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(Vedi anche sotto in NOTE.)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Se viene riscontrato un errore di output, viene restituito un valore negativo.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57200"/>
            <a:ext cx="1048726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A71D6"/>
                </a:solidFill>
                <a:latin typeface="Comic Sans Bold"/>
              </a:rPr>
              <a:t>SNPRINTF() - Return Value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2950" y="8743950"/>
            <a:ext cx="875626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Fonte: https://linux.die.net/man/3/snprintf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-722440">
            <a:off x="12403609" y="-2878452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722440">
            <a:off x="13350279" y="8489040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36132" y="4139741"/>
            <a:ext cx="1251891" cy="4411950"/>
          </a:xfrm>
          <a:custGeom>
            <a:avLst/>
            <a:gdLst/>
            <a:ahLst/>
            <a:cxnLst/>
            <a:rect r="r" b="b" t="t" l="l"/>
            <a:pathLst>
              <a:path h="4411950" w="1251891">
                <a:moveTo>
                  <a:pt x="0" y="0"/>
                </a:moveTo>
                <a:lnTo>
                  <a:pt x="1251891" y="0"/>
                </a:lnTo>
                <a:lnTo>
                  <a:pt x="1251891" y="4411949"/>
                </a:lnTo>
                <a:lnTo>
                  <a:pt x="0" y="4411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7556026" y="-6255768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3974175" y="7331127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3798" y="2937604"/>
            <a:ext cx="16151269" cy="6936987"/>
          </a:xfrm>
          <a:custGeom>
            <a:avLst/>
            <a:gdLst/>
            <a:ahLst/>
            <a:cxnLst/>
            <a:rect r="r" b="b" t="t" l="l"/>
            <a:pathLst>
              <a:path h="6936987" w="16151269">
                <a:moveTo>
                  <a:pt x="0" y="0"/>
                </a:moveTo>
                <a:lnTo>
                  <a:pt x="16151269" y="0"/>
                </a:lnTo>
                <a:lnTo>
                  <a:pt x="16151269" y="6936987"/>
                </a:lnTo>
                <a:lnTo>
                  <a:pt x="0" y="6936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3798" y="1416226"/>
            <a:ext cx="1789420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Sul PC su cui è stata installata la macchina virtuale, analizzato il sistema e condotto la sfida, così risulta essere la configurazione: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12822238" y="-4911791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3"/>
                </a:moveTo>
                <a:lnTo>
                  <a:pt x="0" y="7554713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3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04642"/>
            <a:ext cx="11080552" cy="638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Void vuln(char *string){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      ...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      Char buffer[64];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      int lenght;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     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      ...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      </a:t>
            </a:r>
            <a:r>
              <a:rPr lang="en-US" sz="3000">
                <a:solidFill>
                  <a:srgbClr val="00BF63"/>
                </a:solidFill>
                <a:latin typeface="Comic Sans Bold"/>
              </a:rPr>
              <a:t>lenght = snprintf(buffer, 64, string);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      if(lenght &gt; 64){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            printf(“Error: max buffer lenght exceeded! \n”);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                  exit(-1);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      }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...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62671" y="8759855"/>
            <a:ext cx="17162657" cy="996889"/>
          </a:xfrm>
          <a:custGeom>
            <a:avLst/>
            <a:gdLst/>
            <a:ahLst/>
            <a:cxnLst/>
            <a:rect r="r" b="b" t="t" l="l"/>
            <a:pathLst>
              <a:path h="996889" w="17162657">
                <a:moveTo>
                  <a:pt x="0" y="0"/>
                </a:moveTo>
                <a:lnTo>
                  <a:pt x="17162658" y="0"/>
                </a:lnTo>
                <a:lnTo>
                  <a:pt x="17162658" y="996890"/>
                </a:lnTo>
                <a:lnTo>
                  <a:pt x="0" y="996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57200"/>
            <a:ext cx="527411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A71D6"/>
                </a:solidFill>
                <a:latin typeface="Comic Sans Bold"/>
              </a:rPr>
              <a:t>Bug Resolution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-722440">
            <a:off x="11585341" y="-3777357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722440">
            <a:off x="-9055905" y="1255095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33355" y="3658406"/>
            <a:ext cx="1251891" cy="4411950"/>
          </a:xfrm>
          <a:custGeom>
            <a:avLst/>
            <a:gdLst/>
            <a:ahLst/>
            <a:cxnLst/>
            <a:rect r="r" b="b" t="t" l="l"/>
            <a:pathLst>
              <a:path h="4411950" w="1251891">
                <a:moveTo>
                  <a:pt x="0" y="0"/>
                </a:moveTo>
                <a:lnTo>
                  <a:pt x="1251890" y="0"/>
                </a:lnTo>
                <a:lnTo>
                  <a:pt x="1251890" y="4411950"/>
                </a:lnTo>
                <a:lnTo>
                  <a:pt x="0" y="4411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924175"/>
            <a:ext cx="18288000" cy="420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3A71D6"/>
                </a:solidFill>
                <a:latin typeface="Comic Sans Bold"/>
              </a:rPr>
              <a:t>GRAZIE PER L’ATTENZIONE!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-722440">
            <a:off x="11801941" y="-3777357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722440">
            <a:off x="-4937721" y="5913901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2336005" y="8031506"/>
            <a:ext cx="13495999" cy="0"/>
          </a:xfrm>
          <a:prstGeom prst="line">
            <a:avLst/>
          </a:prstGeom>
          <a:ln cap="flat" w="38100">
            <a:solidFill>
              <a:srgbClr val="3A71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2336005" y="3181350"/>
            <a:ext cx="13495999" cy="0"/>
          </a:xfrm>
          <a:prstGeom prst="line">
            <a:avLst/>
          </a:prstGeom>
          <a:ln cap="flat" w="38100">
            <a:solidFill>
              <a:srgbClr val="3A71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739663" y="3181350"/>
            <a:ext cx="1251891" cy="4411950"/>
          </a:xfrm>
          <a:custGeom>
            <a:avLst/>
            <a:gdLst/>
            <a:ahLst/>
            <a:cxnLst/>
            <a:rect r="r" b="b" t="t" l="l"/>
            <a:pathLst>
              <a:path h="4411950" w="1251891">
                <a:moveTo>
                  <a:pt x="0" y="0"/>
                </a:moveTo>
                <a:lnTo>
                  <a:pt x="1251890" y="0"/>
                </a:lnTo>
                <a:lnTo>
                  <a:pt x="1251890" y="4411950"/>
                </a:lnTo>
                <a:lnTo>
                  <a:pt x="0" y="4411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7360" y="3357817"/>
            <a:ext cx="1251891" cy="4411950"/>
          </a:xfrm>
          <a:custGeom>
            <a:avLst/>
            <a:gdLst/>
            <a:ahLst/>
            <a:cxnLst/>
            <a:rect r="r" b="b" t="t" l="l"/>
            <a:pathLst>
              <a:path h="4411950" w="1251891">
                <a:moveTo>
                  <a:pt x="0" y="0"/>
                </a:moveTo>
                <a:lnTo>
                  <a:pt x="1251891" y="0"/>
                </a:lnTo>
                <a:lnTo>
                  <a:pt x="1251891" y="4411949"/>
                </a:lnTo>
                <a:lnTo>
                  <a:pt x="0" y="4411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3533972" y="6673394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9341108" y="-4582097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436139" y="6348352"/>
            <a:ext cx="4577239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Utente che amministra il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sistema.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Credenziali: 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15657502" y="7550298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19885" y="3260696"/>
            <a:ext cx="1828483" cy="2011331"/>
          </a:xfrm>
          <a:custGeom>
            <a:avLst/>
            <a:gdLst/>
            <a:ahLst/>
            <a:cxnLst/>
            <a:rect r="r" b="b" t="t" l="l"/>
            <a:pathLst>
              <a:path h="2011331" w="1828483">
                <a:moveTo>
                  <a:pt x="0" y="0"/>
                </a:moveTo>
                <a:lnTo>
                  <a:pt x="1828483" y="0"/>
                </a:lnTo>
                <a:lnTo>
                  <a:pt x="1828483" y="2011331"/>
                </a:lnTo>
                <a:lnTo>
                  <a:pt x="0" y="2011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1687" y="1534124"/>
            <a:ext cx="816256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Protostar mette a disposizione due account: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81694" y="5424427"/>
            <a:ext cx="204454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Attaccante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59430" y="5424427"/>
            <a:ext cx="28194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Amministratore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36139" y="8078302"/>
            <a:ext cx="395347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Comic Sans Bold"/>
              </a:rPr>
              <a:t>●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Username: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root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Comic Sans Bold"/>
              </a:rPr>
              <a:t>●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Password: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godmode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81694" y="6348352"/>
            <a:ext cx="3933349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Utente che partecipa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 alla sfida.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Credenziali: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81694" y="8078302"/>
            <a:ext cx="330255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Comic Sans Bold"/>
              </a:rPr>
              <a:t>●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Username: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user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Comic Sans Bold"/>
              </a:rPr>
              <a:t>●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Password: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user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584391" y="3260696"/>
            <a:ext cx="1828483" cy="2011331"/>
          </a:xfrm>
          <a:custGeom>
            <a:avLst/>
            <a:gdLst/>
            <a:ahLst/>
            <a:cxnLst/>
            <a:rect r="r" b="b" t="t" l="l"/>
            <a:pathLst>
              <a:path h="2011331" w="1828483">
                <a:moveTo>
                  <a:pt x="0" y="0"/>
                </a:moveTo>
                <a:lnTo>
                  <a:pt x="1828483" y="0"/>
                </a:lnTo>
                <a:lnTo>
                  <a:pt x="1828483" y="2011331"/>
                </a:lnTo>
                <a:lnTo>
                  <a:pt x="0" y="2011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21243" y="5186981"/>
            <a:ext cx="3028365" cy="1601505"/>
            <a:chOff x="0" y="0"/>
            <a:chExt cx="1073857" cy="567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3857" cy="567893"/>
            </a:xfrm>
            <a:custGeom>
              <a:avLst/>
              <a:gdLst/>
              <a:ahLst/>
              <a:cxnLst/>
              <a:rect r="r" b="b" t="t" l="l"/>
              <a:pathLst>
                <a:path h="567893" w="1073857">
                  <a:moveTo>
                    <a:pt x="1073857" y="283946"/>
                  </a:moveTo>
                  <a:lnTo>
                    <a:pt x="667457" y="0"/>
                  </a:lnTo>
                  <a:lnTo>
                    <a:pt x="667457" y="203200"/>
                  </a:lnTo>
                  <a:lnTo>
                    <a:pt x="0" y="203200"/>
                  </a:lnTo>
                  <a:lnTo>
                    <a:pt x="0" y="364693"/>
                  </a:lnTo>
                  <a:lnTo>
                    <a:pt x="667457" y="364693"/>
                  </a:lnTo>
                  <a:lnTo>
                    <a:pt x="667457" y="567893"/>
                  </a:lnTo>
                  <a:lnTo>
                    <a:pt x="1073857" y="283946"/>
                  </a:ln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03200"/>
              <a:ext cx="972257" cy="161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93112" y="4672631"/>
            <a:ext cx="204454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Attaccante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93112" y="5596556"/>
            <a:ext cx="3933349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Utente che partecipa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omic Sans Bold"/>
              </a:rPr>
              <a:t> alla sfida.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Credenziali: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93112" y="7487241"/>
            <a:ext cx="330255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Comic Sans Bold"/>
              </a:rPr>
              <a:t>●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Username: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user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Comic Sans Bold"/>
              </a:rPr>
              <a:t>● </a:t>
            </a:r>
            <a:r>
              <a:rPr lang="en-US" sz="3000">
                <a:solidFill>
                  <a:srgbClr val="3A71D6"/>
                </a:solidFill>
                <a:latin typeface="Comic Sans Bold"/>
              </a:rPr>
              <a:t>Password:</a:t>
            </a:r>
            <a:r>
              <a:rPr lang="en-US" sz="3000">
                <a:solidFill>
                  <a:srgbClr val="FFFFFF"/>
                </a:solidFill>
                <a:latin typeface="Comic Sans Bold"/>
              </a:rPr>
              <a:t> user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7540" y="528002"/>
            <a:ext cx="4088725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latin typeface="Comic Sans Bold"/>
              </a:rPr>
              <a:t>Attaccante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18463" y="4807133"/>
            <a:ext cx="6755151" cy="2304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8"/>
              </a:lnSpc>
              <a:spcBef>
                <a:spcPct val="0"/>
              </a:spcBef>
            </a:pPr>
            <a:r>
              <a:rPr lang="en-US" sz="2606">
                <a:solidFill>
                  <a:srgbClr val="FFFFFF"/>
                </a:solidFill>
                <a:latin typeface="Comic Sans Bold"/>
              </a:rPr>
              <a:t>Questo individuo, dopo essersi autenticato, utilizza i dati presenti nella directory bin per condurre un particolare tipo di attacco; il percorso della directory è il seguente: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18463" y="7982541"/>
            <a:ext cx="342757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3A71D6"/>
                </a:solidFill>
                <a:latin typeface="Comic Sans Bold"/>
              </a:rPr>
              <a:t>/opt/protostar/bin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02755" y="4123041"/>
            <a:ext cx="1251891" cy="4411950"/>
          </a:xfrm>
          <a:custGeom>
            <a:avLst/>
            <a:gdLst/>
            <a:ahLst/>
            <a:cxnLst/>
            <a:rect r="r" b="b" t="t" l="l"/>
            <a:pathLst>
              <a:path h="4411950" w="1251891">
                <a:moveTo>
                  <a:pt x="0" y="0"/>
                </a:moveTo>
                <a:lnTo>
                  <a:pt x="1251890" y="0"/>
                </a:lnTo>
                <a:lnTo>
                  <a:pt x="1251890" y="4411950"/>
                </a:lnTo>
                <a:lnTo>
                  <a:pt x="0" y="4411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101141" y="2356499"/>
            <a:ext cx="1828483" cy="2011331"/>
          </a:xfrm>
          <a:custGeom>
            <a:avLst/>
            <a:gdLst/>
            <a:ahLst/>
            <a:cxnLst/>
            <a:rect r="r" b="b" t="t" l="l"/>
            <a:pathLst>
              <a:path h="2011331" w="1828483">
                <a:moveTo>
                  <a:pt x="0" y="0"/>
                </a:moveTo>
                <a:lnTo>
                  <a:pt x="1828483" y="0"/>
                </a:lnTo>
                <a:lnTo>
                  <a:pt x="1828483" y="2011332"/>
                </a:lnTo>
                <a:lnTo>
                  <a:pt x="0" y="2011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321579" y="-2748657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4937721" y="-3986124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731443" y="7616744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3" y="7554714"/>
                </a:moveTo>
                <a:lnTo>
                  <a:pt x="0" y="7554714"/>
                </a:lnTo>
                <a:lnTo>
                  <a:pt x="0" y="0"/>
                </a:lnTo>
                <a:lnTo>
                  <a:pt x="9875443" y="0"/>
                </a:lnTo>
                <a:lnTo>
                  <a:pt x="9875443" y="755471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00675" y="4729857"/>
            <a:ext cx="3918109" cy="145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3A71D6"/>
                </a:solidFill>
                <a:latin typeface="Comic Sans Bold"/>
              </a:rPr>
              <a:t>OBBIETTIVO</a:t>
            </a:r>
          </a:p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3A71D6"/>
                </a:solidFill>
                <a:latin typeface="Comic Sans Bold"/>
              </a:rPr>
              <a:t>DELLA SFIDA </a:t>
            </a:r>
          </a:p>
        </p:txBody>
      </p:sp>
      <p:sp>
        <p:nvSpPr>
          <p:cNvPr name="AutoShape 6" id="6"/>
          <p:cNvSpPr/>
          <p:nvPr/>
        </p:nvSpPr>
        <p:spPr>
          <a:xfrm>
            <a:off x="8433159" y="2494656"/>
            <a:ext cx="0" cy="593395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144000" y="4739382"/>
            <a:ext cx="717363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omic Sans Bold"/>
              </a:rPr>
              <a:t>Obiettivo, codice sorgente, suggerimenti, modus operandi</a:t>
            </a:r>
          </a:p>
        </p:txBody>
      </p:sp>
      <p:sp>
        <p:nvSpPr>
          <p:cNvPr name="Freeform 8" id="8"/>
          <p:cNvSpPr/>
          <p:nvPr/>
        </p:nvSpPr>
        <p:spPr>
          <a:xfrm flipH="true" flipV="true" rot="0">
            <a:off x="13350279" y="7272918"/>
            <a:ext cx="9875443" cy="7554714"/>
          </a:xfrm>
          <a:custGeom>
            <a:avLst/>
            <a:gdLst/>
            <a:ahLst/>
            <a:cxnLst/>
            <a:rect r="r" b="b" t="t" l="l"/>
            <a:pathLst>
              <a:path h="7554714" w="9875443">
                <a:moveTo>
                  <a:pt x="9875442" y="7554713"/>
                </a:moveTo>
                <a:lnTo>
                  <a:pt x="0" y="7554713"/>
                </a:lnTo>
                <a:lnTo>
                  <a:pt x="0" y="0"/>
                </a:lnTo>
                <a:lnTo>
                  <a:pt x="9875442" y="0"/>
                </a:lnTo>
                <a:lnTo>
                  <a:pt x="9875442" y="7554713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DAGCru73hOQ</dc:identifier>
  <dcterms:modified xsi:type="dcterms:W3CDTF">2011-08-01T06:04:30Z</dcterms:modified>
  <cp:revision>1</cp:revision>
  <dc:title>Progetto - Programmazione-Sicura</dc:title>
</cp:coreProperties>
</file>